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0"/>
  </p:notesMasterIdLst>
  <p:sldIdLst>
    <p:sldId id="295" r:id="rId2"/>
    <p:sldId id="256" r:id="rId3"/>
    <p:sldId id="294" r:id="rId4"/>
    <p:sldId id="300" r:id="rId5"/>
    <p:sldId id="296" r:id="rId6"/>
    <p:sldId id="297" r:id="rId7"/>
    <p:sldId id="257" r:id="rId8"/>
    <p:sldId id="298" r:id="rId9"/>
    <p:sldId id="259" r:id="rId10"/>
    <p:sldId id="305" r:id="rId11"/>
    <p:sldId id="299" r:id="rId12"/>
    <p:sldId id="301" r:id="rId13"/>
    <p:sldId id="302" r:id="rId14"/>
    <p:sldId id="260" r:id="rId15"/>
    <p:sldId id="303" r:id="rId16"/>
    <p:sldId id="304" r:id="rId17"/>
    <p:sldId id="306" r:id="rId18"/>
    <p:sldId id="307" r:id="rId19"/>
  </p:sldIdLst>
  <p:sldSz cx="9144000" cy="5143500" type="screen16x9"/>
  <p:notesSz cx="6858000" cy="9144000"/>
  <p:embeddedFontLst>
    <p:embeddedFont>
      <p:font typeface="Montserrat" panose="020B0604020202020204" charset="0"/>
      <p:regular r:id="rId21"/>
      <p:bold r:id="rId22"/>
      <p:italic r:id="rId23"/>
      <p:boldItalic r:id="rId24"/>
    </p:embeddedFont>
    <p:embeddedFont>
      <p:font typeface="Barlow Condensed SemiBold" panose="020B0604020202020204" charset="0"/>
      <p:regular r:id="rId25"/>
      <p:bold r:id="rId26"/>
      <p:italic r:id="rId27"/>
      <p:boldItalic r:id="rId28"/>
    </p:embeddedFont>
    <p:embeddedFont>
      <p:font typeface="Barlow" panose="020B0604020202020204" charset="0"/>
      <p:regular r:id="rId29"/>
      <p:bold r:id="rId30"/>
      <p:italic r:id="rId31"/>
      <p:boldItalic r:id="rId32"/>
    </p:embeddedFont>
    <p:embeddedFont>
      <p:font typeface="Barlow Condensed"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DF5A44-115B-45C1-A327-9542450B996A}">
  <a:tblStyle styleId="{16DF5A44-115B-45C1-A327-9542450B996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80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8288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9080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923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83406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48980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
        <p:cNvGrpSpPr/>
        <p:nvPr/>
      </p:nvGrpSpPr>
      <p:grpSpPr>
        <a:xfrm>
          <a:off x="0" y="0"/>
          <a:ext cx="0" cy="0"/>
          <a:chOff x="0" y="0"/>
          <a:chExt cx="0" cy="0"/>
        </a:xfrm>
      </p:grpSpPr>
      <p:sp>
        <p:nvSpPr>
          <p:cNvPr id="1207" name="Google Shape;1207;gdb0f9523dd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 name="Google Shape;1208;gdb0f9523dd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a:off x="-1845025" y="-739063"/>
            <a:ext cx="4319041" cy="2721707"/>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640750" y="3098662"/>
            <a:ext cx="4319041" cy="2721707"/>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rot="-7199942">
            <a:off x="1013094" y="4239091"/>
            <a:ext cx="1492189" cy="1554017"/>
            <a:chOff x="4445625" y="1829838"/>
            <a:chExt cx="739125" cy="769750"/>
          </a:xfrm>
        </p:grpSpPr>
        <p:sp>
          <p:nvSpPr>
            <p:cNvPr id="12" name="Google Shape;12;p2"/>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rot="435267">
            <a:off x="6817947" y="-47414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8250213" y="4120884"/>
            <a:ext cx="361129" cy="3106418"/>
            <a:chOff x="6317900" y="1197313"/>
            <a:chExt cx="180700" cy="1554375"/>
          </a:xfrm>
        </p:grpSpPr>
        <p:sp>
          <p:nvSpPr>
            <p:cNvPr id="22" name="Google Shape;22;p2"/>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p:nvPr/>
        </p:nvSpPr>
        <p:spPr>
          <a:xfrm rot="5400000">
            <a:off x="8716600" y="1537250"/>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2"/>
          <p:cNvCxnSpPr/>
          <p:nvPr/>
        </p:nvCxnSpPr>
        <p:spPr>
          <a:xfrm rot="436104" flipH="1">
            <a:off x="7342476" y="-138003"/>
            <a:ext cx="713735" cy="700711"/>
          </a:xfrm>
          <a:prstGeom prst="straightConnector1">
            <a:avLst/>
          </a:prstGeom>
          <a:noFill/>
          <a:ln w="9525" cap="flat" cmpd="sng">
            <a:solidFill>
              <a:schemeClr val="dk1"/>
            </a:solidFill>
            <a:prstDash val="solid"/>
            <a:round/>
            <a:headEnd type="none" w="med" len="med"/>
            <a:tailEnd type="none" w="med" len="med"/>
          </a:ln>
        </p:spPr>
      </p:cxnSp>
      <p:cxnSp>
        <p:nvCxnSpPr>
          <p:cNvPr id="30" name="Google Shape;30;p2"/>
          <p:cNvCxnSpPr/>
          <p:nvPr/>
        </p:nvCxnSpPr>
        <p:spPr>
          <a:xfrm rot="436104" flipH="1">
            <a:off x="7694851" y="-273622"/>
            <a:ext cx="713735" cy="700711"/>
          </a:xfrm>
          <a:prstGeom prst="straightConnector1">
            <a:avLst/>
          </a:prstGeom>
          <a:noFill/>
          <a:ln w="9525" cap="flat" cmpd="sng">
            <a:solidFill>
              <a:schemeClr val="dk1"/>
            </a:solidFill>
            <a:prstDash val="solid"/>
            <a:round/>
            <a:headEnd type="none" w="med" len="med"/>
            <a:tailEnd type="none" w="med" len="med"/>
          </a:ln>
        </p:spPr>
      </p:cxnSp>
      <p:sp>
        <p:nvSpPr>
          <p:cNvPr id="31" name="Google Shape;31;p2"/>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2"/>
          <p:cNvGrpSpPr/>
          <p:nvPr/>
        </p:nvGrpSpPr>
        <p:grpSpPr>
          <a:xfrm>
            <a:off x="265900" y="3852516"/>
            <a:ext cx="194400" cy="112209"/>
            <a:chOff x="265900" y="3852516"/>
            <a:chExt cx="194400" cy="112209"/>
          </a:xfrm>
        </p:grpSpPr>
        <p:sp>
          <p:nvSpPr>
            <p:cNvPr id="34" name="Google Shape;34;p2"/>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txBox="1">
            <a:spLocks noGrp="1"/>
          </p:cNvSpPr>
          <p:nvPr>
            <p:ph type="ctrTitle"/>
          </p:nvPr>
        </p:nvSpPr>
        <p:spPr>
          <a:xfrm>
            <a:off x="609600" y="1603974"/>
            <a:ext cx="7924800" cy="154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500"/>
              <a:buNone/>
              <a:defRPr sz="48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37" name="Google Shape;37;p2"/>
          <p:cNvSpPr txBox="1">
            <a:spLocks noGrp="1"/>
          </p:cNvSpPr>
          <p:nvPr>
            <p:ph type="subTitle" idx="1"/>
          </p:nvPr>
        </p:nvSpPr>
        <p:spPr>
          <a:xfrm>
            <a:off x="2125800" y="3428332"/>
            <a:ext cx="4892400" cy="460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556"/>
        <p:cNvGrpSpPr/>
        <p:nvPr/>
      </p:nvGrpSpPr>
      <p:grpSpPr>
        <a:xfrm>
          <a:off x="0" y="0"/>
          <a:ext cx="0" cy="0"/>
          <a:chOff x="0" y="0"/>
          <a:chExt cx="0" cy="0"/>
        </a:xfrm>
      </p:grpSpPr>
      <p:sp>
        <p:nvSpPr>
          <p:cNvPr id="557" name="Google Shape;557;p14"/>
          <p:cNvSpPr txBox="1">
            <a:spLocks noGrp="1"/>
          </p:cNvSpPr>
          <p:nvPr>
            <p:ph type="title"/>
          </p:nvPr>
        </p:nvSpPr>
        <p:spPr>
          <a:xfrm>
            <a:off x="1963275" y="3220825"/>
            <a:ext cx="5217300" cy="49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558" name="Google Shape;558;p14"/>
          <p:cNvSpPr txBox="1">
            <a:spLocks noGrp="1"/>
          </p:cNvSpPr>
          <p:nvPr>
            <p:ph type="subTitle" idx="1"/>
          </p:nvPr>
        </p:nvSpPr>
        <p:spPr>
          <a:xfrm>
            <a:off x="1498700" y="1686125"/>
            <a:ext cx="6146700" cy="130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23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559" name="Google Shape;559;p14"/>
          <p:cNvSpPr/>
          <p:nvPr/>
        </p:nvSpPr>
        <p:spPr>
          <a:xfrm rot="740964">
            <a:off x="2555135" y="4016752"/>
            <a:ext cx="4319054" cy="272171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4"/>
          <p:cNvSpPr/>
          <p:nvPr/>
        </p:nvSpPr>
        <p:spPr>
          <a:xfrm rot="3600028">
            <a:off x="2889450" y="-2153057"/>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 name="Google Shape;561;p14"/>
          <p:cNvGrpSpPr/>
          <p:nvPr/>
        </p:nvGrpSpPr>
        <p:grpSpPr>
          <a:xfrm>
            <a:off x="-1229162" y="1461657"/>
            <a:ext cx="1942494" cy="2022980"/>
            <a:chOff x="4445625" y="1829838"/>
            <a:chExt cx="739125" cy="769750"/>
          </a:xfrm>
        </p:grpSpPr>
        <p:sp>
          <p:nvSpPr>
            <p:cNvPr id="562" name="Google Shape;562;p14"/>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4"/>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4"/>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4"/>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4"/>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4"/>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4"/>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4"/>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14"/>
          <p:cNvGrpSpPr/>
          <p:nvPr/>
        </p:nvGrpSpPr>
        <p:grpSpPr>
          <a:xfrm rot="-5400000">
            <a:off x="8470913" y="1461657"/>
            <a:ext cx="1942494" cy="2022980"/>
            <a:chOff x="4445625" y="1829838"/>
            <a:chExt cx="739125" cy="769750"/>
          </a:xfrm>
        </p:grpSpPr>
        <p:sp>
          <p:nvSpPr>
            <p:cNvPr id="571" name="Google Shape;571;p14"/>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4"/>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4"/>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4"/>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4"/>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4"/>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4"/>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4"/>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992"/>
        <p:cNvGrpSpPr/>
        <p:nvPr/>
      </p:nvGrpSpPr>
      <p:grpSpPr>
        <a:xfrm>
          <a:off x="0" y="0"/>
          <a:ext cx="0" cy="0"/>
          <a:chOff x="0" y="0"/>
          <a:chExt cx="0" cy="0"/>
        </a:xfrm>
      </p:grpSpPr>
      <p:sp>
        <p:nvSpPr>
          <p:cNvPr id="993" name="Google Shape;993;p22"/>
          <p:cNvSpPr/>
          <p:nvPr/>
        </p:nvSpPr>
        <p:spPr>
          <a:xfrm rot="-1799972">
            <a:off x="-2090395" y="-155613"/>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2"/>
          <p:cNvSpPr/>
          <p:nvPr/>
        </p:nvSpPr>
        <p:spPr>
          <a:xfrm rot="9000028">
            <a:off x="7870761" y="2012568"/>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22"/>
          <p:cNvGrpSpPr/>
          <p:nvPr/>
        </p:nvGrpSpPr>
        <p:grpSpPr>
          <a:xfrm>
            <a:off x="247775" y="4241825"/>
            <a:ext cx="315575" cy="366750"/>
            <a:chOff x="8558925" y="4522650"/>
            <a:chExt cx="315575" cy="366750"/>
          </a:xfrm>
        </p:grpSpPr>
        <p:grpSp>
          <p:nvGrpSpPr>
            <p:cNvPr id="996" name="Google Shape;996;p22"/>
            <p:cNvGrpSpPr/>
            <p:nvPr/>
          </p:nvGrpSpPr>
          <p:grpSpPr>
            <a:xfrm>
              <a:off x="8558925" y="4629825"/>
              <a:ext cx="107200" cy="107175"/>
              <a:chOff x="4125350" y="1946513"/>
              <a:chExt cx="107200" cy="107175"/>
            </a:xfrm>
          </p:grpSpPr>
          <p:sp>
            <p:nvSpPr>
              <p:cNvPr id="997" name="Google Shape;997;p22"/>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2"/>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22"/>
            <p:cNvGrpSpPr/>
            <p:nvPr/>
          </p:nvGrpSpPr>
          <p:grpSpPr>
            <a:xfrm>
              <a:off x="8711325" y="4782225"/>
              <a:ext cx="107200" cy="107175"/>
              <a:chOff x="4125350" y="1946513"/>
              <a:chExt cx="107200" cy="107175"/>
            </a:xfrm>
          </p:grpSpPr>
          <p:sp>
            <p:nvSpPr>
              <p:cNvPr id="1000" name="Google Shape;1000;p22"/>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2"/>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22"/>
            <p:cNvGrpSpPr/>
            <p:nvPr/>
          </p:nvGrpSpPr>
          <p:grpSpPr>
            <a:xfrm>
              <a:off x="8767300" y="4522650"/>
              <a:ext cx="107200" cy="107175"/>
              <a:chOff x="4125350" y="1946513"/>
              <a:chExt cx="107200" cy="107175"/>
            </a:xfrm>
          </p:grpSpPr>
          <p:sp>
            <p:nvSpPr>
              <p:cNvPr id="1003" name="Google Shape;1003;p22"/>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2"/>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 name="Google Shape;1005;p22"/>
          <p:cNvGrpSpPr/>
          <p:nvPr/>
        </p:nvGrpSpPr>
        <p:grpSpPr>
          <a:xfrm flipH="1">
            <a:off x="8729625" y="951866"/>
            <a:ext cx="194400" cy="112209"/>
            <a:chOff x="265900" y="3852516"/>
            <a:chExt cx="194400" cy="112209"/>
          </a:xfrm>
        </p:grpSpPr>
        <p:sp>
          <p:nvSpPr>
            <p:cNvPr id="1006" name="Google Shape;1006;p22"/>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2"/>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2"/>
          <p:cNvGrpSpPr/>
          <p:nvPr/>
        </p:nvGrpSpPr>
        <p:grpSpPr>
          <a:xfrm>
            <a:off x="-763675" y="-500525"/>
            <a:ext cx="1476900" cy="1476900"/>
            <a:chOff x="8632950" y="-311150"/>
            <a:chExt cx="1476900" cy="1476900"/>
          </a:xfrm>
        </p:grpSpPr>
        <p:sp>
          <p:nvSpPr>
            <p:cNvPr id="1009" name="Google Shape;1009;p22"/>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2"/>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22"/>
          <p:cNvGrpSpPr/>
          <p:nvPr/>
        </p:nvGrpSpPr>
        <p:grpSpPr>
          <a:xfrm>
            <a:off x="8430775" y="4167100"/>
            <a:ext cx="1476900" cy="1476900"/>
            <a:chOff x="8632950" y="-311150"/>
            <a:chExt cx="1476900" cy="1476900"/>
          </a:xfrm>
        </p:grpSpPr>
        <p:sp>
          <p:nvSpPr>
            <p:cNvPr id="1012" name="Google Shape;1012;p22"/>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2"/>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22"/>
          <p:cNvGrpSpPr/>
          <p:nvPr/>
        </p:nvGrpSpPr>
        <p:grpSpPr>
          <a:xfrm>
            <a:off x="3529283" y="4464921"/>
            <a:ext cx="1540684" cy="1387652"/>
            <a:chOff x="3632834" y="4464921"/>
            <a:chExt cx="1540684" cy="1387652"/>
          </a:xfrm>
        </p:grpSpPr>
        <p:sp>
          <p:nvSpPr>
            <p:cNvPr id="1015" name="Google Shape;1015;p22"/>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6" name="Google Shape;1016;p22"/>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017"/>
        <p:cNvGrpSpPr/>
        <p:nvPr/>
      </p:nvGrpSpPr>
      <p:grpSpPr>
        <a:xfrm>
          <a:off x="0" y="0"/>
          <a:ext cx="0" cy="0"/>
          <a:chOff x="0" y="0"/>
          <a:chExt cx="0" cy="0"/>
        </a:xfrm>
      </p:grpSpPr>
      <p:sp>
        <p:nvSpPr>
          <p:cNvPr id="1018" name="Google Shape;1018;p23"/>
          <p:cNvSpPr/>
          <p:nvPr/>
        </p:nvSpPr>
        <p:spPr>
          <a:xfrm rot="9900003">
            <a:off x="-1712038" y="-1039067"/>
            <a:ext cx="4319015" cy="272169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3"/>
          <p:cNvSpPr/>
          <p:nvPr/>
        </p:nvSpPr>
        <p:spPr>
          <a:xfrm rot="5400000">
            <a:off x="7353835" y="-1492291"/>
            <a:ext cx="2790574" cy="307250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23"/>
          <p:cNvGrpSpPr/>
          <p:nvPr/>
        </p:nvGrpSpPr>
        <p:grpSpPr>
          <a:xfrm>
            <a:off x="-827467" y="4151471"/>
            <a:ext cx="1540684" cy="1387652"/>
            <a:chOff x="3632834" y="4464921"/>
            <a:chExt cx="1540684" cy="1387652"/>
          </a:xfrm>
        </p:grpSpPr>
        <p:sp>
          <p:nvSpPr>
            <p:cNvPr id="1021" name="Google Shape;1021;p2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 name="Google Shape;1022;p2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023" name="Google Shape;1023;p23"/>
          <p:cNvGrpSpPr/>
          <p:nvPr/>
        </p:nvGrpSpPr>
        <p:grpSpPr>
          <a:xfrm>
            <a:off x="7893908" y="4151471"/>
            <a:ext cx="1540684" cy="1387652"/>
            <a:chOff x="3632834" y="4464921"/>
            <a:chExt cx="1540684" cy="1387652"/>
          </a:xfrm>
        </p:grpSpPr>
        <p:sp>
          <p:nvSpPr>
            <p:cNvPr id="1024" name="Google Shape;1024;p2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5" name="Google Shape;1025;p2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026" name="Google Shape;1026;p23"/>
          <p:cNvGrpSpPr/>
          <p:nvPr/>
        </p:nvGrpSpPr>
        <p:grpSpPr>
          <a:xfrm rot="10800000" flipH="1">
            <a:off x="8625038" y="-1089991"/>
            <a:ext cx="361129" cy="3106418"/>
            <a:chOff x="6317900" y="1197313"/>
            <a:chExt cx="180700" cy="1554375"/>
          </a:xfrm>
        </p:grpSpPr>
        <p:sp>
          <p:nvSpPr>
            <p:cNvPr id="1027" name="Google Shape;1027;p2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23"/>
          <p:cNvGrpSpPr/>
          <p:nvPr/>
        </p:nvGrpSpPr>
        <p:grpSpPr>
          <a:xfrm rot="10800000">
            <a:off x="157813" y="-1894141"/>
            <a:ext cx="361129" cy="3106418"/>
            <a:chOff x="6317900" y="1197313"/>
            <a:chExt cx="180700" cy="1554375"/>
          </a:xfrm>
        </p:grpSpPr>
        <p:sp>
          <p:nvSpPr>
            <p:cNvPr id="1034" name="Google Shape;1034;p2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23"/>
          <p:cNvGrpSpPr/>
          <p:nvPr/>
        </p:nvGrpSpPr>
        <p:grpSpPr>
          <a:xfrm rot="-5400000">
            <a:off x="8647825" y="2989950"/>
            <a:ext cx="315575" cy="366750"/>
            <a:chOff x="8558925" y="4522650"/>
            <a:chExt cx="315575" cy="366750"/>
          </a:xfrm>
        </p:grpSpPr>
        <p:grpSp>
          <p:nvGrpSpPr>
            <p:cNvPr id="1041" name="Google Shape;1041;p23"/>
            <p:cNvGrpSpPr/>
            <p:nvPr/>
          </p:nvGrpSpPr>
          <p:grpSpPr>
            <a:xfrm>
              <a:off x="8558925" y="4629825"/>
              <a:ext cx="107200" cy="107175"/>
              <a:chOff x="4125350" y="1946513"/>
              <a:chExt cx="107200" cy="107175"/>
            </a:xfrm>
          </p:grpSpPr>
          <p:sp>
            <p:nvSpPr>
              <p:cNvPr id="1042" name="Google Shape;1042;p2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23"/>
            <p:cNvGrpSpPr/>
            <p:nvPr/>
          </p:nvGrpSpPr>
          <p:grpSpPr>
            <a:xfrm>
              <a:off x="8711325" y="4782225"/>
              <a:ext cx="107200" cy="107175"/>
              <a:chOff x="4125350" y="1946513"/>
              <a:chExt cx="107200" cy="107175"/>
            </a:xfrm>
          </p:grpSpPr>
          <p:sp>
            <p:nvSpPr>
              <p:cNvPr id="1045" name="Google Shape;1045;p2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23"/>
            <p:cNvGrpSpPr/>
            <p:nvPr/>
          </p:nvGrpSpPr>
          <p:grpSpPr>
            <a:xfrm>
              <a:off x="8767300" y="4522650"/>
              <a:ext cx="107200" cy="107175"/>
              <a:chOff x="4125350" y="1946513"/>
              <a:chExt cx="107200" cy="107175"/>
            </a:xfrm>
          </p:grpSpPr>
          <p:sp>
            <p:nvSpPr>
              <p:cNvPr id="1048" name="Google Shape;1048;p2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 name="Google Shape;1050;p23"/>
          <p:cNvGrpSpPr/>
          <p:nvPr/>
        </p:nvGrpSpPr>
        <p:grpSpPr>
          <a:xfrm rot="10800000" flipH="1">
            <a:off x="208200" y="3117216"/>
            <a:ext cx="194400" cy="112209"/>
            <a:chOff x="265900" y="3852516"/>
            <a:chExt cx="194400" cy="112209"/>
          </a:xfrm>
        </p:grpSpPr>
        <p:sp>
          <p:nvSpPr>
            <p:cNvPr id="1051" name="Google Shape;1051;p23"/>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3"/>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txBox="1">
            <a:spLocks noGrp="1"/>
          </p:cNvSpPr>
          <p:nvPr>
            <p:ph type="title"/>
          </p:nvPr>
        </p:nvSpPr>
        <p:spPr>
          <a:xfrm>
            <a:off x="1640000" y="2554200"/>
            <a:ext cx="58641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0" name="Google Shape;40;p3"/>
          <p:cNvSpPr txBox="1">
            <a:spLocks noGrp="1"/>
          </p:cNvSpPr>
          <p:nvPr>
            <p:ph type="title" idx="2" hasCustomPrompt="1"/>
          </p:nvPr>
        </p:nvSpPr>
        <p:spPr>
          <a:xfrm>
            <a:off x="3960300" y="1149000"/>
            <a:ext cx="1223100" cy="1223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0000"/>
              <a:buFont typeface="Barlow Condensed"/>
              <a:buNone/>
              <a:defRPr sz="6000">
                <a:latin typeface="Barlow Condensed"/>
                <a:ea typeface="Barlow Condensed"/>
                <a:cs typeface="Barlow Condensed"/>
                <a:sym typeface="Barlow Condensed"/>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41" name="Google Shape;41;p3"/>
          <p:cNvSpPr txBox="1">
            <a:spLocks noGrp="1"/>
          </p:cNvSpPr>
          <p:nvPr>
            <p:ph type="subTitle" idx="1"/>
          </p:nvPr>
        </p:nvSpPr>
        <p:spPr>
          <a:xfrm>
            <a:off x="2144550" y="3396000"/>
            <a:ext cx="4854600" cy="598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1400"/>
              <a:buNone/>
              <a:defRPr sz="1800">
                <a:solidFill>
                  <a:schemeClr val="dk1"/>
                </a:solidFill>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42" name="Google Shape;42;p3"/>
          <p:cNvSpPr/>
          <p:nvPr/>
        </p:nvSpPr>
        <p:spPr>
          <a:xfrm rot="899997" flipH="1">
            <a:off x="-1712038" y="3114971"/>
            <a:ext cx="4319015" cy="272169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5400000" flipH="1">
            <a:off x="7353835" y="3217381"/>
            <a:ext cx="2790574" cy="307250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3"/>
          <p:cNvGrpSpPr/>
          <p:nvPr/>
        </p:nvGrpSpPr>
        <p:grpSpPr>
          <a:xfrm rot="10800000" flipH="1">
            <a:off x="-827467" y="-741529"/>
            <a:ext cx="1540684" cy="1387652"/>
            <a:chOff x="3632834" y="4464921"/>
            <a:chExt cx="1540684" cy="1387652"/>
          </a:xfrm>
        </p:grpSpPr>
        <p:sp>
          <p:nvSpPr>
            <p:cNvPr id="45" name="Google Shape;45;p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 name="Google Shape;46;p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47" name="Google Shape;47;p3"/>
          <p:cNvGrpSpPr/>
          <p:nvPr/>
        </p:nvGrpSpPr>
        <p:grpSpPr>
          <a:xfrm rot="10800000" flipH="1">
            <a:off x="7893908" y="-741529"/>
            <a:ext cx="1540684" cy="1387652"/>
            <a:chOff x="3632834" y="4464921"/>
            <a:chExt cx="1540684" cy="1387652"/>
          </a:xfrm>
        </p:grpSpPr>
        <p:sp>
          <p:nvSpPr>
            <p:cNvPr id="48" name="Google Shape;48;p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50" name="Google Shape;50;p3"/>
          <p:cNvGrpSpPr/>
          <p:nvPr/>
        </p:nvGrpSpPr>
        <p:grpSpPr>
          <a:xfrm>
            <a:off x="8625038" y="2781167"/>
            <a:ext cx="361129" cy="3106418"/>
            <a:chOff x="6317900" y="1197313"/>
            <a:chExt cx="180700" cy="1554375"/>
          </a:xfrm>
        </p:grpSpPr>
        <p:sp>
          <p:nvSpPr>
            <p:cNvPr id="51" name="Google Shape;51;p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3"/>
          <p:cNvGrpSpPr/>
          <p:nvPr/>
        </p:nvGrpSpPr>
        <p:grpSpPr>
          <a:xfrm flipH="1">
            <a:off x="157813" y="3585317"/>
            <a:ext cx="361129" cy="3106418"/>
            <a:chOff x="6317900" y="1197313"/>
            <a:chExt cx="180700" cy="1554375"/>
          </a:xfrm>
        </p:grpSpPr>
        <p:sp>
          <p:nvSpPr>
            <p:cNvPr id="58" name="Google Shape;58;p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rot="-5400000" flipH="1">
            <a:off x="8647825" y="1440894"/>
            <a:ext cx="315575" cy="366750"/>
            <a:chOff x="8558925" y="4522650"/>
            <a:chExt cx="315575" cy="366750"/>
          </a:xfrm>
        </p:grpSpPr>
        <p:grpSp>
          <p:nvGrpSpPr>
            <p:cNvPr id="65" name="Google Shape;65;p3"/>
            <p:cNvGrpSpPr/>
            <p:nvPr/>
          </p:nvGrpSpPr>
          <p:grpSpPr>
            <a:xfrm>
              <a:off x="8558925" y="4629825"/>
              <a:ext cx="107200" cy="107175"/>
              <a:chOff x="4125350" y="1946513"/>
              <a:chExt cx="107200" cy="107175"/>
            </a:xfrm>
          </p:grpSpPr>
          <p:sp>
            <p:nvSpPr>
              <p:cNvPr id="66" name="Google Shape;66;p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p3"/>
            <p:cNvGrpSpPr/>
            <p:nvPr/>
          </p:nvGrpSpPr>
          <p:grpSpPr>
            <a:xfrm>
              <a:off x="8711325" y="4782225"/>
              <a:ext cx="107200" cy="107175"/>
              <a:chOff x="4125350" y="1946513"/>
              <a:chExt cx="107200" cy="107175"/>
            </a:xfrm>
          </p:grpSpPr>
          <p:sp>
            <p:nvSpPr>
              <p:cNvPr id="69" name="Google Shape;69;p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8767300" y="4522650"/>
              <a:ext cx="107200" cy="107175"/>
              <a:chOff x="4125350" y="1946513"/>
              <a:chExt cx="107200" cy="107175"/>
            </a:xfrm>
          </p:grpSpPr>
          <p:sp>
            <p:nvSpPr>
              <p:cNvPr id="72" name="Google Shape;72;p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 name="Google Shape;74;p3"/>
          <p:cNvGrpSpPr/>
          <p:nvPr/>
        </p:nvGrpSpPr>
        <p:grpSpPr>
          <a:xfrm>
            <a:off x="208200" y="1568169"/>
            <a:ext cx="194400" cy="112209"/>
            <a:chOff x="265900" y="3852516"/>
            <a:chExt cx="194400" cy="112209"/>
          </a:xfrm>
        </p:grpSpPr>
        <p:sp>
          <p:nvSpPr>
            <p:cNvPr id="75" name="Google Shape;75;p3"/>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7"/>
        <p:cNvGrpSpPr/>
        <p:nvPr/>
      </p:nvGrpSpPr>
      <p:grpSpPr>
        <a:xfrm>
          <a:off x="0" y="0"/>
          <a:ext cx="0" cy="0"/>
          <a:chOff x="0" y="0"/>
          <a:chExt cx="0" cy="0"/>
        </a:xfrm>
      </p:grpSpPr>
      <p:sp>
        <p:nvSpPr>
          <p:cNvPr id="78" name="Google Shape;78;p4"/>
          <p:cNvSpPr txBox="1">
            <a:spLocks noGrp="1"/>
          </p:cNvSpPr>
          <p:nvPr>
            <p:ph type="title"/>
          </p:nvPr>
        </p:nvSpPr>
        <p:spPr>
          <a:xfrm>
            <a:off x="720000" y="448056"/>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9" name="Google Shape;79;p4"/>
          <p:cNvSpPr txBox="1">
            <a:spLocks noGrp="1"/>
          </p:cNvSpPr>
          <p:nvPr>
            <p:ph type="body" idx="1"/>
          </p:nvPr>
        </p:nvSpPr>
        <p:spPr>
          <a:xfrm>
            <a:off x="720000" y="1127000"/>
            <a:ext cx="7704000" cy="3468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AutoNum type="arabicPeriod"/>
              <a:defRPr/>
            </a:lvl1pPr>
            <a:lvl2pPr marL="914400" lvl="1" indent="-304800">
              <a:spcBef>
                <a:spcPts val="0"/>
              </a:spcBef>
              <a:spcAft>
                <a:spcPts val="0"/>
              </a:spcAft>
              <a:buSzPts val="1200"/>
              <a:buFont typeface="Roboto Condensed Light"/>
              <a:buAutoNum type="alphaLcPeriod"/>
              <a:defRPr/>
            </a:lvl2pPr>
            <a:lvl3pPr marL="1371600" lvl="2" indent="-304800">
              <a:spcBef>
                <a:spcPts val="0"/>
              </a:spcBef>
              <a:spcAft>
                <a:spcPts val="0"/>
              </a:spcAft>
              <a:buSzPts val="1200"/>
              <a:buFont typeface="Roboto Condensed Light"/>
              <a:buAutoNum type="romanLcPeriod"/>
              <a:defRPr/>
            </a:lvl3pPr>
            <a:lvl4pPr marL="1828800" lvl="3" indent="-304800">
              <a:spcBef>
                <a:spcPts val="0"/>
              </a:spcBef>
              <a:spcAft>
                <a:spcPts val="0"/>
              </a:spcAft>
              <a:buSzPts val="1200"/>
              <a:buFont typeface="Roboto Condensed Light"/>
              <a:buAutoNum type="arabicPeriod"/>
              <a:defRPr/>
            </a:lvl4pPr>
            <a:lvl5pPr marL="2286000" lvl="4" indent="-304800">
              <a:spcBef>
                <a:spcPts val="0"/>
              </a:spcBef>
              <a:spcAft>
                <a:spcPts val="0"/>
              </a:spcAft>
              <a:buSzPts val="1200"/>
              <a:buFont typeface="Roboto Condensed Light"/>
              <a:buAutoNum type="alphaLcPeriod"/>
              <a:defRPr/>
            </a:lvl5pPr>
            <a:lvl6pPr marL="2743200" lvl="5" indent="-304800">
              <a:spcBef>
                <a:spcPts val="0"/>
              </a:spcBef>
              <a:spcAft>
                <a:spcPts val="0"/>
              </a:spcAft>
              <a:buSzPts val="1200"/>
              <a:buFont typeface="Roboto Condensed Light"/>
              <a:buAutoNum type="romanLcPeriod"/>
              <a:defRPr/>
            </a:lvl6pPr>
            <a:lvl7pPr marL="3200400" lvl="6" indent="-304800">
              <a:spcBef>
                <a:spcPts val="0"/>
              </a:spcBef>
              <a:spcAft>
                <a:spcPts val="0"/>
              </a:spcAft>
              <a:buSzPts val="1200"/>
              <a:buFont typeface="Roboto Condensed Light"/>
              <a:buAutoNum type="arabicPeriod"/>
              <a:defRPr/>
            </a:lvl7pPr>
            <a:lvl8pPr marL="3657600" lvl="7" indent="-304800">
              <a:spcBef>
                <a:spcPts val="0"/>
              </a:spcBef>
              <a:spcAft>
                <a:spcPts val="0"/>
              </a:spcAft>
              <a:buSzPts val="1200"/>
              <a:buFont typeface="Roboto Condensed Light"/>
              <a:buAutoNum type="alphaLcPeriod"/>
              <a:defRPr/>
            </a:lvl8pPr>
            <a:lvl9pPr marL="4114800" lvl="8" indent="-304800">
              <a:spcBef>
                <a:spcPts val="0"/>
              </a:spcBef>
              <a:spcAft>
                <a:spcPts val="0"/>
              </a:spcAft>
              <a:buSzPts val="1200"/>
              <a:buFont typeface="Roboto Condensed Light"/>
              <a:buAutoNum type="romanLcPeriod"/>
              <a:defRPr/>
            </a:lvl9pPr>
          </a:lstStyle>
          <a:p>
            <a:endParaRPr/>
          </a:p>
        </p:txBody>
      </p:sp>
      <p:sp>
        <p:nvSpPr>
          <p:cNvPr id="80" name="Google Shape;80;p4"/>
          <p:cNvSpPr/>
          <p:nvPr/>
        </p:nvSpPr>
        <p:spPr>
          <a:xfrm rot="-5400000">
            <a:off x="7165362" y="-774010"/>
            <a:ext cx="2984498" cy="188072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rot="900032">
            <a:off x="-1298549" y="-641129"/>
            <a:ext cx="2144560" cy="2361269"/>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4"/>
          <p:cNvGrpSpPr/>
          <p:nvPr/>
        </p:nvGrpSpPr>
        <p:grpSpPr>
          <a:xfrm>
            <a:off x="8558925" y="4522650"/>
            <a:ext cx="315575" cy="366750"/>
            <a:chOff x="8558925" y="4522650"/>
            <a:chExt cx="315575" cy="366750"/>
          </a:xfrm>
        </p:grpSpPr>
        <p:grpSp>
          <p:nvGrpSpPr>
            <p:cNvPr id="83" name="Google Shape;83;p4"/>
            <p:cNvGrpSpPr/>
            <p:nvPr/>
          </p:nvGrpSpPr>
          <p:grpSpPr>
            <a:xfrm>
              <a:off x="8558925" y="4629825"/>
              <a:ext cx="107200" cy="107175"/>
              <a:chOff x="4125350" y="1946513"/>
              <a:chExt cx="107200" cy="107175"/>
            </a:xfrm>
          </p:grpSpPr>
          <p:sp>
            <p:nvSpPr>
              <p:cNvPr id="84" name="Google Shape;84;p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4"/>
            <p:cNvGrpSpPr/>
            <p:nvPr/>
          </p:nvGrpSpPr>
          <p:grpSpPr>
            <a:xfrm>
              <a:off x="8711325" y="4782225"/>
              <a:ext cx="107200" cy="107175"/>
              <a:chOff x="4125350" y="1946513"/>
              <a:chExt cx="107200" cy="107175"/>
            </a:xfrm>
          </p:grpSpPr>
          <p:sp>
            <p:nvSpPr>
              <p:cNvPr id="87" name="Google Shape;87;p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4"/>
            <p:cNvGrpSpPr/>
            <p:nvPr/>
          </p:nvGrpSpPr>
          <p:grpSpPr>
            <a:xfrm>
              <a:off x="8767300" y="4522650"/>
              <a:ext cx="107200" cy="107175"/>
              <a:chOff x="4125350" y="1946513"/>
              <a:chExt cx="107200" cy="107175"/>
            </a:xfrm>
          </p:grpSpPr>
          <p:sp>
            <p:nvSpPr>
              <p:cNvPr id="90" name="Google Shape;90;p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 name="Google Shape;92;p4"/>
          <p:cNvSpPr/>
          <p:nvPr/>
        </p:nvSpPr>
        <p:spPr>
          <a:xfrm rot="5400000">
            <a:off x="8769800" y="254288"/>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4"/>
          <p:cNvGrpSpPr/>
          <p:nvPr/>
        </p:nvGrpSpPr>
        <p:grpSpPr>
          <a:xfrm>
            <a:off x="280275" y="246791"/>
            <a:ext cx="194400" cy="112209"/>
            <a:chOff x="265900" y="3852516"/>
            <a:chExt cx="194400" cy="112209"/>
          </a:xfrm>
        </p:grpSpPr>
        <p:sp>
          <p:nvSpPr>
            <p:cNvPr id="94" name="Google Shape;94;p4"/>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4"/>
          <p:cNvGrpSpPr/>
          <p:nvPr/>
        </p:nvGrpSpPr>
        <p:grpSpPr>
          <a:xfrm>
            <a:off x="158099" y="4189781"/>
            <a:ext cx="438754" cy="772904"/>
            <a:chOff x="4950175" y="2998438"/>
            <a:chExt cx="88725" cy="156300"/>
          </a:xfrm>
        </p:grpSpPr>
        <p:sp>
          <p:nvSpPr>
            <p:cNvPr id="97" name="Google Shape;97;p4"/>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4"/>
          <p:cNvGrpSpPr/>
          <p:nvPr/>
        </p:nvGrpSpPr>
        <p:grpSpPr>
          <a:xfrm>
            <a:off x="3876381" y="4522646"/>
            <a:ext cx="1391239" cy="1387652"/>
            <a:chOff x="4010494" y="4522646"/>
            <a:chExt cx="1391239" cy="1387652"/>
          </a:xfrm>
        </p:grpSpPr>
        <p:sp>
          <p:nvSpPr>
            <p:cNvPr id="134" name="Google Shape;134;p4"/>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 name="Google Shape;135;p4"/>
            <p:cNvCxnSpPr/>
            <p:nvPr/>
          </p:nvCxnSpPr>
          <p:spPr>
            <a:xfrm rot="436104" flipH="1">
              <a:off x="4646601" y="4866128"/>
              <a:ext cx="713735" cy="700711"/>
            </a:xfrm>
            <a:prstGeom prst="straightConnector1">
              <a:avLst/>
            </a:prstGeom>
            <a:noFill/>
            <a:ln w="9525" cap="flat" cmpd="sng">
              <a:solidFill>
                <a:schemeClr val="dk1"/>
              </a:solidFill>
              <a:prstDash val="solid"/>
              <a:round/>
              <a:headEnd type="none" w="med" len="med"/>
              <a:tailEnd type="none" w="med" len="med"/>
            </a:ln>
          </p:spPr>
        </p:cxnSp>
        <p:cxnSp>
          <p:nvCxnSpPr>
            <p:cNvPr id="136" name="Google Shape;136;p4"/>
            <p:cNvCxnSpPr/>
            <p:nvPr/>
          </p:nvCxnSpPr>
          <p:spPr>
            <a:xfrm rot="436104" flipH="1">
              <a:off x="4051876" y="486612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2"/>
        <p:cNvGrpSpPr/>
        <p:nvPr/>
      </p:nvGrpSpPr>
      <p:grpSpPr>
        <a:xfrm>
          <a:off x="0" y="0"/>
          <a:ext cx="0" cy="0"/>
          <a:chOff x="0" y="0"/>
          <a:chExt cx="0" cy="0"/>
        </a:xfrm>
      </p:grpSpPr>
      <p:sp>
        <p:nvSpPr>
          <p:cNvPr id="243" name="Google Shape;243;p7"/>
          <p:cNvSpPr txBox="1">
            <a:spLocks noGrp="1"/>
          </p:cNvSpPr>
          <p:nvPr>
            <p:ph type="title"/>
          </p:nvPr>
        </p:nvSpPr>
        <p:spPr>
          <a:xfrm>
            <a:off x="1569600" y="1268375"/>
            <a:ext cx="6004800" cy="8484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4" name="Google Shape;244;p7"/>
          <p:cNvSpPr txBox="1">
            <a:spLocks noGrp="1"/>
          </p:cNvSpPr>
          <p:nvPr>
            <p:ph type="subTitle" idx="1"/>
          </p:nvPr>
        </p:nvSpPr>
        <p:spPr>
          <a:xfrm>
            <a:off x="1569600" y="2400023"/>
            <a:ext cx="6004800" cy="126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5" name="Google Shape;245;p7"/>
          <p:cNvSpPr/>
          <p:nvPr/>
        </p:nvSpPr>
        <p:spPr>
          <a:xfrm rot="-6012810">
            <a:off x="6446180" y="-972564"/>
            <a:ext cx="4319100" cy="2721744"/>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rot="435267">
            <a:off x="3845984" y="-60591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7"/>
          <p:cNvCxnSpPr/>
          <p:nvPr/>
        </p:nvCxnSpPr>
        <p:spPr>
          <a:xfrm rot="436104" flipH="1">
            <a:off x="4188239" y="-137722"/>
            <a:ext cx="713735" cy="700711"/>
          </a:xfrm>
          <a:prstGeom prst="straightConnector1">
            <a:avLst/>
          </a:prstGeom>
          <a:noFill/>
          <a:ln w="9525" cap="flat" cmpd="sng">
            <a:solidFill>
              <a:schemeClr val="dk1"/>
            </a:solidFill>
            <a:prstDash val="solid"/>
            <a:round/>
            <a:headEnd type="none" w="med" len="med"/>
            <a:tailEnd type="none" w="med" len="med"/>
          </a:ln>
        </p:spPr>
      </p:cxnSp>
      <p:sp>
        <p:nvSpPr>
          <p:cNvPr id="248" name="Google Shape;248;p7"/>
          <p:cNvSpPr/>
          <p:nvPr/>
        </p:nvSpPr>
        <p:spPr>
          <a:xfrm rot="-5400000" flipH="1">
            <a:off x="307075" y="2523138"/>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flipH="1">
            <a:off x="8671988" y="3199241"/>
            <a:ext cx="194400" cy="112209"/>
            <a:chOff x="265900" y="3852516"/>
            <a:chExt cx="194400" cy="112209"/>
          </a:xfrm>
        </p:grpSpPr>
        <p:sp>
          <p:nvSpPr>
            <p:cNvPr id="250" name="Google Shape;250;p7"/>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2" name="Google Shape;252;p7"/>
          <p:cNvCxnSpPr/>
          <p:nvPr/>
        </p:nvCxnSpPr>
        <p:spPr>
          <a:xfrm rot="436104" flipH="1">
            <a:off x="4616239" y="-250922"/>
            <a:ext cx="713735" cy="700711"/>
          </a:xfrm>
          <a:prstGeom prst="straightConnector1">
            <a:avLst/>
          </a:prstGeom>
          <a:noFill/>
          <a:ln w="9525" cap="flat" cmpd="sng">
            <a:solidFill>
              <a:schemeClr val="dk1"/>
            </a:solidFill>
            <a:prstDash val="solid"/>
            <a:round/>
            <a:headEnd type="none" w="med" len="med"/>
            <a:tailEnd type="none" w="med" len="med"/>
          </a:ln>
        </p:spPr>
      </p:cxnSp>
      <p:sp>
        <p:nvSpPr>
          <p:cNvPr id="253" name="Google Shape;253;p7"/>
          <p:cNvSpPr/>
          <p:nvPr/>
        </p:nvSpPr>
        <p:spPr>
          <a:xfrm>
            <a:off x="-1348900" y="4016737"/>
            <a:ext cx="4319041" cy="2721707"/>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 name="Google Shape;254;p7"/>
          <p:cNvGrpSpPr/>
          <p:nvPr/>
        </p:nvGrpSpPr>
        <p:grpSpPr>
          <a:xfrm rot="-5400000">
            <a:off x="8064938" y="4172419"/>
            <a:ext cx="1942494" cy="2022980"/>
            <a:chOff x="4445625" y="1829838"/>
            <a:chExt cx="739125" cy="769750"/>
          </a:xfrm>
        </p:grpSpPr>
        <p:sp>
          <p:nvSpPr>
            <p:cNvPr id="255" name="Google Shape;255;p7"/>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7"/>
          <p:cNvGrpSpPr/>
          <p:nvPr/>
        </p:nvGrpSpPr>
        <p:grpSpPr>
          <a:xfrm>
            <a:off x="-459175" y="-350137"/>
            <a:ext cx="1476900" cy="1476900"/>
            <a:chOff x="8632950" y="-311150"/>
            <a:chExt cx="1476900" cy="1476900"/>
          </a:xfrm>
        </p:grpSpPr>
        <p:sp>
          <p:nvSpPr>
            <p:cNvPr id="264" name="Google Shape;264;p7"/>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6"/>
        <p:cNvGrpSpPr/>
        <p:nvPr/>
      </p:nvGrpSpPr>
      <p:grpSpPr>
        <a:xfrm>
          <a:off x="0" y="0"/>
          <a:ext cx="0" cy="0"/>
          <a:chOff x="0" y="0"/>
          <a:chExt cx="0" cy="0"/>
        </a:xfrm>
      </p:grpSpPr>
      <p:sp>
        <p:nvSpPr>
          <p:cNvPr id="267" name="Google Shape;267;p8"/>
          <p:cNvSpPr txBox="1">
            <a:spLocks noGrp="1"/>
          </p:cNvSpPr>
          <p:nvPr>
            <p:ph type="title"/>
          </p:nvPr>
        </p:nvSpPr>
        <p:spPr>
          <a:xfrm>
            <a:off x="1695150" y="833975"/>
            <a:ext cx="5753700" cy="347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68" name="Google Shape;268;p8"/>
          <p:cNvSpPr/>
          <p:nvPr/>
        </p:nvSpPr>
        <p:spPr>
          <a:xfrm rot="6317200">
            <a:off x="7753292" y="-1121196"/>
            <a:ext cx="3365090" cy="370513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rot="6256533">
            <a:off x="-2373557" y="2680802"/>
            <a:ext cx="4319032" cy="272170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8"/>
          <p:cNvGrpSpPr/>
          <p:nvPr/>
        </p:nvGrpSpPr>
        <p:grpSpPr>
          <a:xfrm rot="5400000">
            <a:off x="4483925" y="4608575"/>
            <a:ext cx="315575" cy="366750"/>
            <a:chOff x="8558925" y="4522650"/>
            <a:chExt cx="315575" cy="366750"/>
          </a:xfrm>
        </p:grpSpPr>
        <p:grpSp>
          <p:nvGrpSpPr>
            <p:cNvPr id="271" name="Google Shape;271;p8"/>
            <p:cNvGrpSpPr/>
            <p:nvPr/>
          </p:nvGrpSpPr>
          <p:grpSpPr>
            <a:xfrm>
              <a:off x="8558925" y="4629825"/>
              <a:ext cx="107200" cy="107175"/>
              <a:chOff x="4125350" y="1946513"/>
              <a:chExt cx="107200" cy="107175"/>
            </a:xfrm>
          </p:grpSpPr>
          <p:sp>
            <p:nvSpPr>
              <p:cNvPr id="272" name="Google Shape;272;p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8"/>
            <p:cNvGrpSpPr/>
            <p:nvPr/>
          </p:nvGrpSpPr>
          <p:grpSpPr>
            <a:xfrm>
              <a:off x="8711325" y="4782225"/>
              <a:ext cx="107200" cy="107175"/>
              <a:chOff x="4125350" y="1946513"/>
              <a:chExt cx="107200" cy="107175"/>
            </a:xfrm>
          </p:grpSpPr>
          <p:sp>
            <p:nvSpPr>
              <p:cNvPr id="275" name="Google Shape;275;p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8"/>
            <p:cNvGrpSpPr/>
            <p:nvPr/>
          </p:nvGrpSpPr>
          <p:grpSpPr>
            <a:xfrm>
              <a:off x="8767300" y="4522650"/>
              <a:ext cx="107200" cy="107175"/>
              <a:chOff x="4125350" y="1946513"/>
              <a:chExt cx="107200" cy="107175"/>
            </a:xfrm>
          </p:grpSpPr>
          <p:sp>
            <p:nvSpPr>
              <p:cNvPr id="278" name="Google Shape;278;p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 name="Google Shape;280;p8"/>
          <p:cNvGrpSpPr/>
          <p:nvPr/>
        </p:nvGrpSpPr>
        <p:grpSpPr>
          <a:xfrm rot="10800000" flipH="1">
            <a:off x="208200" y="783266"/>
            <a:ext cx="194400" cy="112209"/>
            <a:chOff x="265900" y="3852516"/>
            <a:chExt cx="194400" cy="112209"/>
          </a:xfrm>
        </p:grpSpPr>
        <p:sp>
          <p:nvSpPr>
            <p:cNvPr id="281" name="Google Shape;281;p8"/>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8"/>
          <p:cNvGrpSpPr/>
          <p:nvPr/>
        </p:nvGrpSpPr>
        <p:grpSpPr>
          <a:xfrm flipH="1">
            <a:off x="208198" y="4114456"/>
            <a:ext cx="438754" cy="772904"/>
            <a:chOff x="4950175" y="2998438"/>
            <a:chExt cx="88725" cy="156300"/>
          </a:xfrm>
        </p:grpSpPr>
        <p:sp>
          <p:nvSpPr>
            <p:cNvPr id="284" name="Google Shape;284;p8"/>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8"/>
          <p:cNvGrpSpPr/>
          <p:nvPr/>
        </p:nvGrpSpPr>
        <p:grpSpPr>
          <a:xfrm>
            <a:off x="8027788" y="-937400"/>
            <a:ext cx="1476900" cy="1476900"/>
            <a:chOff x="8632950" y="-311150"/>
            <a:chExt cx="1476900" cy="1476900"/>
          </a:xfrm>
        </p:grpSpPr>
        <p:sp>
          <p:nvSpPr>
            <p:cNvPr id="321" name="Google Shape;321;p8"/>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8"/>
          <p:cNvSpPr/>
          <p:nvPr/>
        </p:nvSpPr>
        <p:spPr>
          <a:xfrm rot="435267">
            <a:off x="77194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4" name="Google Shape;324;p8"/>
          <p:cNvCxnSpPr/>
          <p:nvPr/>
        </p:nvCxnSpPr>
        <p:spPr>
          <a:xfrm rot="436104" flipH="1">
            <a:off x="7796151" y="4685478"/>
            <a:ext cx="713735" cy="700711"/>
          </a:xfrm>
          <a:prstGeom prst="straightConnector1">
            <a:avLst/>
          </a:prstGeom>
          <a:noFill/>
          <a:ln w="9525" cap="flat" cmpd="sng">
            <a:solidFill>
              <a:schemeClr val="dk1"/>
            </a:solidFill>
            <a:prstDash val="solid"/>
            <a:round/>
            <a:headEnd type="none" w="med" len="med"/>
            <a:tailEnd type="none" w="med" len="med"/>
          </a:ln>
        </p:spPr>
      </p:cxnSp>
      <p:sp>
        <p:nvSpPr>
          <p:cNvPr id="325" name="Google Shape;325;p8"/>
          <p:cNvSpPr/>
          <p:nvPr/>
        </p:nvSpPr>
        <p:spPr>
          <a:xfrm rot="5400000" flipH="1">
            <a:off x="8802568" y="30808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6"/>
        <p:cNvGrpSpPr/>
        <p:nvPr/>
      </p:nvGrpSpPr>
      <p:grpSpPr>
        <a:xfrm>
          <a:off x="0" y="0"/>
          <a:ext cx="0" cy="0"/>
          <a:chOff x="0" y="0"/>
          <a:chExt cx="0" cy="0"/>
        </a:xfrm>
      </p:grpSpPr>
      <p:sp>
        <p:nvSpPr>
          <p:cNvPr id="327" name="Google Shape;327;p9"/>
          <p:cNvSpPr txBox="1">
            <a:spLocks noGrp="1"/>
          </p:cNvSpPr>
          <p:nvPr>
            <p:ph type="title"/>
          </p:nvPr>
        </p:nvSpPr>
        <p:spPr>
          <a:xfrm>
            <a:off x="716100" y="1169250"/>
            <a:ext cx="3594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28" name="Google Shape;328;p9"/>
          <p:cNvSpPr txBox="1">
            <a:spLocks noGrp="1"/>
          </p:cNvSpPr>
          <p:nvPr>
            <p:ph type="subTitle" idx="1"/>
          </p:nvPr>
        </p:nvSpPr>
        <p:spPr>
          <a:xfrm>
            <a:off x="716100" y="2739150"/>
            <a:ext cx="35946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2pPr>
            <a:lvl3pPr lvl="2"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3pPr>
            <a:lvl4pPr lvl="3"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4pPr>
            <a:lvl5pPr lvl="4"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5pPr>
            <a:lvl6pPr lvl="5"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6pPr>
            <a:lvl7pPr lvl="6"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7pPr>
            <a:lvl8pPr lvl="7"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8pPr>
            <a:lvl9pPr lvl="8"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9pPr>
          </a:lstStyle>
          <a:p>
            <a:endParaRPr/>
          </a:p>
        </p:txBody>
      </p:sp>
      <p:sp>
        <p:nvSpPr>
          <p:cNvPr id="329" name="Google Shape;329;p9"/>
          <p:cNvSpPr txBox="1">
            <a:spLocks noGrp="1"/>
          </p:cNvSpPr>
          <p:nvPr>
            <p:ph type="body" idx="2"/>
          </p:nvPr>
        </p:nvSpPr>
        <p:spPr>
          <a:xfrm>
            <a:off x="4572000" y="724075"/>
            <a:ext cx="3837000" cy="36951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30" name="Google Shape;330;p9"/>
          <p:cNvSpPr/>
          <p:nvPr/>
        </p:nvSpPr>
        <p:spPr>
          <a:xfrm rot="-6317200" flipH="1">
            <a:off x="-1906423" y="-796946"/>
            <a:ext cx="3365090" cy="370513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rot="-6256533" flipH="1">
            <a:off x="7266483" y="3005052"/>
            <a:ext cx="4319032" cy="272170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9"/>
          <p:cNvGrpSpPr/>
          <p:nvPr/>
        </p:nvGrpSpPr>
        <p:grpSpPr>
          <a:xfrm rot="-5400000" flipH="1">
            <a:off x="4412459" y="4932825"/>
            <a:ext cx="315575" cy="366750"/>
            <a:chOff x="8558925" y="4522650"/>
            <a:chExt cx="315575" cy="366750"/>
          </a:xfrm>
        </p:grpSpPr>
        <p:grpSp>
          <p:nvGrpSpPr>
            <p:cNvPr id="333" name="Google Shape;333;p9"/>
            <p:cNvGrpSpPr/>
            <p:nvPr/>
          </p:nvGrpSpPr>
          <p:grpSpPr>
            <a:xfrm>
              <a:off x="8558925" y="4629825"/>
              <a:ext cx="107200" cy="107175"/>
              <a:chOff x="4125350" y="1946513"/>
              <a:chExt cx="107200" cy="107175"/>
            </a:xfrm>
          </p:grpSpPr>
          <p:sp>
            <p:nvSpPr>
              <p:cNvPr id="334" name="Google Shape;334;p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9"/>
            <p:cNvGrpSpPr/>
            <p:nvPr/>
          </p:nvGrpSpPr>
          <p:grpSpPr>
            <a:xfrm>
              <a:off x="8711325" y="4782225"/>
              <a:ext cx="107200" cy="107175"/>
              <a:chOff x="4125350" y="1946513"/>
              <a:chExt cx="107200" cy="107175"/>
            </a:xfrm>
          </p:grpSpPr>
          <p:sp>
            <p:nvSpPr>
              <p:cNvPr id="337" name="Google Shape;337;p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9"/>
            <p:cNvGrpSpPr/>
            <p:nvPr/>
          </p:nvGrpSpPr>
          <p:grpSpPr>
            <a:xfrm>
              <a:off x="8767300" y="4522650"/>
              <a:ext cx="107200" cy="107175"/>
              <a:chOff x="4125350" y="1946513"/>
              <a:chExt cx="107200" cy="107175"/>
            </a:xfrm>
          </p:grpSpPr>
          <p:sp>
            <p:nvSpPr>
              <p:cNvPr id="340" name="Google Shape;340;p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 name="Google Shape;342;p9"/>
          <p:cNvGrpSpPr/>
          <p:nvPr/>
        </p:nvGrpSpPr>
        <p:grpSpPr>
          <a:xfrm rot="10800000">
            <a:off x="8809359" y="1107516"/>
            <a:ext cx="194400" cy="112209"/>
            <a:chOff x="265900" y="3852516"/>
            <a:chExt cx="194400" cy="112209"/>
          </a:xfrm>
        </p:grpSpPr>
        <p:sp>
          <p:nvSpPr>
            <p:cNvPr id="343" name="Google Shape;343;p9"/>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9"/>
          <p:cNvGrpSpPr/>
          <p:nvPr/>
        </p:nvGrpSpPr>
        <p:grpSpPr>
          <a:xfrm>
            <a:off x="8565007" y="4438706"/>
            <a:ext cx="438754" cy="772904"/>
            <a:chOff x="4950175" y="2998438"/>
            <a:chExt cx="88725" cy="156300"/>
          </a:xfrm>
        </p:grpSpPr>
        <p:sp>
          <p:nvSpPr>
            <p:cNvPr id="346" name="Google Shape;346;p9"/>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9"/>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9"/>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9"/>
          <p:cNvGrpSpPr/>
          <p:nvPr/>
        </p:nvGrpSpPr>
        <p:grpSpPr>
          <a:xfrm flipH="1">
            <a:off x="-292729" y="-613150"/>
            <a:ext cx="1476900" cy="1476900"/>
            <a:chOff x="8632950" y="-311150"/>
            <a:chExt cx="1476900" cy="1476900"/>
          </a:xfrm>
        </p:grpSpPr>
        <p:sp>
          <p:nvSpPr>
            <p:cNvPr id="383" name="Google Shape;383;p9"/>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9"/>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9"/>
          <p:cNvSpPr/>
          <p:nvPr/>
        </p:nvSpPr>
        <p:spPr>
          <a:xfrm rot="-435267" flipH="1">
            <a:off x="247939" y="486278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6" name="Google Shape;386;p9"/>
          <p:cNvCxnSpPr/>
          <p:nvPr/>
        </p:nvCxnSpPr>
        <p:spPr>
          <a:xfrm rot="-436104">
            <a:off x="702073" y="5009728"/>
            <a:ext cx="713735" cy="700711"/>
          </a:xfrm>
          <a:prstGeom prst="straightConnector1">
            <a:avLst/>
          </a:prstGeom>
          <a:noFill/>
          <a:ln w="9525" cap="flat" cmpd="sng">
            <a:solidFill>
              <a:schemeClr val="dk1"/>
            </a:solidFill>
            <a:prstDash val="solid"/>
            <a:round/>
            <a:headEnd type="none" w="med" len="med"/>
            <a:tailEnd type="none" w="med" len="med"/>
          </a:ln>
        </p:spPr>
      </p:cxnSp>
      <p:sp>
        <p:nvSpPr>
          <p:cNvPr id="387" name="Google Shape;387;p9"/>
          <p:cNvSpPr/>
          <p:nvPr/>
        </p:nvSpPr>
        <p:spPr>
          <a:xfrm rot="-5400000">
            <a:off x="297190" y="340507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8"/>
        <p:cNvGrpSpPr/>
        <p:nvPr/>
      </p:nvGrpSpPr>
      <p:grpSpPr>
        <a:xfrm>
          <a:off x="0" y="0"/>
          <a:ext cx="0" cy="0"/>
          <a:chOff x="0" y="0"/>
          <a:chExt cx="0" cy="0"/>
        </a:xfrm>
      </p:grpSpPr>
      <p:grpSp>
        <p:nvGrpSpPr>
          <p:cNvPr id="389" name="Google Shape;389;p10"/>
          <p:cNvGrpSpPr/>
          <p:nvPr/>
        </p:nvGrpSpPr>
        <p:grpSpPr>
          <a:xfrm>
            <a:off x="-1229162" y="1461657"/>
            <a:ext cx="1942494" cy="2022980"/>
            <a:chOff x="4445625" y="1829838"/>
            <a:chExt cx="739125" cy="769750"/>
          </a:xfrm>
        </p:grpSpPr>
        <p:sp>
          <p:nvSpPr>
            <p:cNvPr id="390" name="Google Shape;390;p10"/>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10"/>
          <p:cNvGrpSpPr/>
          <p:nvPr/>
        </p:nvGrpSpPr>
        <p:grpSpPr>
          <a:xfrm rot="-5400000">
            <a:off x="8470913" y="1461657"/>
            <a:ext cx="1942494" cy="2022980"/>
            <a:chOff x="4445625" y="1829838"/>
            <a:chExt cx="739125" cy="769750"/>
          </a:xfrm>
        </p:grpSpPr>
        <p:sp>
          <p:nvSpPr>
            <p:cNvPr id="399" name="Google Shape;399;p10"/>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 name="Google Shape;407;p10"/>
          <p:cNvSpPr txBox="1">
            <a:spLocks noGrp="1"/>
          </p:cNvSpPr>
          <p:nvPr>
            <p:ph type="body" idx="1"/>
          </p:nvPr>
        </p:nvSpPr>
        <p:spPr>
          <a:xfrm>
            <a:off x="720000" y="2269200"/>
            <a:ext cx="7704000" cy="605100"/>
          </a:xfrm>
          <a:prstGeom prst="rect">
            <a:avLst/>
          </a:prstGeom>
          <a:noFill/>
          <a:ln>
            <a:noFill/>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2400"/>
              <a:buFont typeface="Barlow Condensed SemiBold"/>
              <a:buNone/>
              <a:defRPr sz="2400">
                <a:latin typeface="Barlow Condensed SemiBold"/>
                <a:ea typeface="Barlow Condensed SemiBold"/>
                <a:cs typeface="Barlow Condensed SemiBold"/>
                <a:sym typeface="Barlow Condensed SemiBold"/>
              </a:defRPr>
            </a:lvl1pPr>
          </a:lstStyle>
          <a:p>
            <a:endParaRPr/>
          </a:p>
        </p:txBody>
      </p:sp>
      <p:sp>
        <p:nvSpPr>
          <p:cNvPr id="408" name="Google Shape;408;p10"/>
          <p:cNvSpPr/>
          <p:nvPr/>
        </p:nvSpPr>
        <p:spPr>
          <a:xfrm rot="740964">
            <a:off x="2555135" y="4016752"/>
            <a:ext cx="4319054" cy="272171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rot="3600028">
            <a:off x="2889450" y="-2153057"/>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10"/>
          <p:cNvGrpSpPr/>
          <p:nvPr/>
        </p:nvGrpSpPr>
        <p:grpSpPr>
          <a:xfrm flipH="1">
            <a:off x="4391436" y="4291309"/>
            <a:ext cx="361129" cy="3106418"/>
            <a:chOff x="6317900" y="1197313"/>
            <a:chExt cx="180700" cy="1554375"/>
          </a:xfrm>
        </p:grpSpPr>
        <p:sp>
          <p:nvSpPr>
            <p:cNvPr id="411" name="Google Shape;411;p10"/>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0"/>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10"/>
          <p:cNvGrpSpPr/>
          <p:nvPr/>
        </p:nvGrpSpPr>
        <p:grpSpPr>
          <a:xfrm flipH="1">
            <a:off x="4352623" y="278531"/>
            <a:ext cx="438754" cy="772904"/>
            <a:chOff x="4950175" y="2998438"/>
            <a:chExt cx="88725" cy="156300"/>
          </a:xfrm>
        </p:grpSpPr>
        <p:sp>
          <p:nvSpPr>
            <p:cNvPr id="418" name="Google Shape;418;p10"/>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0"/>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0"/>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0"/>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0"/>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0"/>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0"/>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0"/>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0"/>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0"/>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0"/>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0"/>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0"/>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0"/>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0"/>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0"/>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0"/>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0"/>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0"/>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0"/>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0"/>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0"/>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0"/>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0"/>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0"/>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0"/>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0"/>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4"/>
        <p:cNvGrpSpPr/>
        <p:nvPr/>
      </p:nvGrpSpPr>
      <p:grpSpPr>
        <a:xfrm>
          <a:off x="0" y="0"/>
          <a:ext cx="0" cy="0"/>
          <a:chOff x="0" y="0"/>
          <a:chExt cx="0" cy="0"/>
        </a:xfrm>
      </p:grpSpPr>
      <p:sp>
        <p:nvSpPr>
          <p:cNvPr id="455" name="Google Shape;455;p11"/>
          <p:cNvSpPr txBox="1">
            <a:spLocks noGrp="1"/>
          </p:cNvSpPr>
          <p:nvPr>
            <p:ph type="title" hasCustomPrompt="1"/>
          </p:nvPr>
        </p:nvSpPr>
        <p:spPr>
          <a:xfrm>
            <a:off x="1766700" y="1533875"/>
            <a:ext cx="5610600" cy="137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0000"/>
              <a:buNone/>
              <a:defRPr sz="10000">
                <a:solidFill>
                  <a:schemeClr val="lt1"/>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56" name="Google Shape;456;p11"/>
          <p:cNvSpPr txBox="1">
            <a:spLocks noGrp="1"/>
          </p:cNvSpPr>
          <p:nvPr>
            <p:ph type="subTitle" idx="1"/>
          </p:nvPr>
        </p:nvSpPr>
        <p:spPr>
          <a:xfrm>
            <a:off x="1766700" y="2906122"/>
            <a:ext cx="5610600" cy="70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8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57" name="Google Shape;457;p11"/>
          <p:cNvSpPr/>
          <p:nvPr/>
        </p:nvSpPr>
        <p:spPr>
          <a:xfrm rot="2352435">
            <a:off x="2482219" y="4250194"/>
            <a:ext cx="4319020" cy="272169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 name="Google Shape;458;p11"/>
          <p:cNvGrpSpPr/>
          <p:nvPr/>
        </p:nvGrpSpPr>
        <p:grpSpPr>
          <a:xfrm rot="5400000">
            <a:off x="4483925" y="4608575"/>
            <a:ext cx="315575" cy="366750"/>
            <a:chOff x="8558925" y="4522650"/>
            <a:chExt cx="315575" cy="366750"/>
          </a:xfrm>
        </p:grpSpPr>
        <p:grpSp>
          <p:nvGrpSpPr>
            <p:cNvPr id="459" name="Google Shape;459;p11"/>
            <p:cNvGrpSpPr/>
            <p:nvPr/>
          </p:nvGrpSpPr>
          <p:grpSpPr>
            <a:xfrm>
              <a:off x="8558925" y="4629825"/>
              <a:ext cx="107200" cy="107175"/>
              <a:chOff x="4125350" y="1946513"/>
              <a:chExt cx="107200" cy="107175"/>
            </a:xfrm>
          </p:grpSpPr>
          <p:sp>
            <p:nvSpPr>
              <p:cNvPr id="460" name="Google Shape;460;p1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11"/>
            <p:cNvGrpSpPr/>
            <p:nvPr/>
          </p:nvGrpSpPr>
          <p:grpSpPr>
            <a:xfrm>
              <a:off x="8711325" y="4782225"/>
              <a:ext cx="107200" cy="107175"/>
              <a:chOff x="4125350" y="1946513"/>
              <a:chExt cx="107200" cy="107175"/>
            </a:xfrm>
          </p:grpSpPr>
          <p:sp>
            <p:nvSpPr>
              <p:cNvPr id="463" name="Google Shape;463;p1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11"/>
            <p:cNvGrpSpPr/>
            <p:nvPr/>
          </p:nvGrpSpPr>
          <p:grpSpPr>
            <a:xfrm>
              <a:off x="8767300" y="4522650"/>
              <a:ext cx="107200" cy="107175"/>
              <a:chOff x="4125350" y="1946513"/>
              <a:chExt cx="107200" cy="107175"/>
            </a:xfrm>
          </p:grpSpPr>
          <p:sp>
            <p:nvSpPr>
              <p:cNvPr id="466" name="Google Shape;466;p1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 name="Google Shape;468;p11"/>
          <p:cNvGrpSpPr/>
          <p:nvPr/>
        </p:nvGrpSpPr>
        <p:grpSpPr>
          <a:xfrm rot="10800000" flipH="1">
            <a:off x="208200" y="3354166"/>
            <a:ext cx="194400" cy="112209"/>
            <a:chOff x="265900" y="3852516"/>
            <a:chExt cx="194400" cy="112209"/>
          </a:xfrm>
        </p:grpSpPr>
        <p:sp>
          <p:nvSpPr>
            <p:cNvPr id="469" name="Google Shape;469;p11"/>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11"/>
          <p:cNvSpPr/>
          <p:nvPr/>
        </p:nvSpPr>
        <p:spPr>
          <a:xfrm rot="5400000" flipH="1">
            <a:off x="8802568" y="203797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11"/>
          <p:cNvGrpSpPr/>
          <p:nvPr/>
        </p:nvGrpSpPr>
        <p:grpSpPr>
          <a:xfrm>
            <a:off x="-988628" y="1266621"/>
            <a:ext cx="1391222" cy="1387652"/>
            <a:chOff x="4010510" y="4522646"/>
            <a:chExt cx="1391222" cy="1387652"/>
          </a:xfrm>
        </p:grpSpPr>
        <p:sp>
          <p:nvSpPr>
            <p:cNvPr id="473" name="Google Shape;473;p11"/>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4" name="Google Shape;474;p11"/>
            <p:cNvCxnSpPr/>
            <p:nvPr/>
          </p:nvCxnSpPr>
          <p:spPr>
            <a:xfrm rot="436104" flipH="1">
              <a:off x="4646601" y="486612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475" name="Google Shape;475;p11"/>
          <p:cNvGrpSpPr/>
          <p:nvPr/>
        </p:nvGrpSpPr>
        <p:grpSpPr>
          <a:xfrm rot="10800000">
            <a:off x="8625322" y="2848196"/>
            <a:ext cx="1391222" cy="1387652"/>
            <a:chOff x="4010510" y="4522646"/>
            <a:chExt cx="1391222" cy="1387652"/>
          </a:xfrm>
        </p:grpSpPr>
        <p:sp>
          <p:nvSpPr>
            <p:cNvPr id="476" name="Google Shape;476;p11"/>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7" name="Google Shape;477;p11"/>
            <p:cNvCxnSpPr/>
            <p:nvPr/>
          </p:nvCxnSpPr>
          <p:spPr>
            <a:xfrm rot="436104" flipH="1">
              <a:off x="4646601" y="4866128"/>
              <a:ext cx="713735" cy="700711"/>
            </a:xfrm>
            <a:prstGeom prst="straightConnector1">
              <a:avLst/>
            </a:prstGeom>
            <a:noFill/>
            <a:ln w="9525" cap="flat" cmpd="sng">
              <a:solidFill>
                <a:schemeClr val="dk1"/>
              </a:solidFill>
              <a:prstDash val="solid"/>
              <a:round/>
              <a:headEnd type="none" w="med" len="med"/>
              <a:tailEnd type="none" w="med" len="med"/>
            </a:ln>
          </p:spPr>
        </p:cxnSp>
      </p:grpSp>
      <p:sp>
        <p:nvSpPr>
          <p:cNvPr id="478" name="Google Shape;478;p11"/>
          <p:cNvSpPr/>
          <p:nvPr/>
        </p:nvSpPr>
        <p:spPr>
          <a:xfrm rot="3600028">
            <a:off x="7176125" y="-2438407"/>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rot="4913980">
            <a:off x="-1664938" y="-2531788"/>
            <a:ext cx="3365081" cy="3705126"/>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Barlow Condensed SemiBold"/>
              <a:buNone/>
              <a:defRPr sz="2400">
                <a:solidFill>
                  <a:schemeClr val="dk1"/>
                </a:solidFill>
                <a:latin typeface="Barlow Condensed SemiBold"/>
                <a:ea typeface="Barlow Condensed SemiBold"/>
                <a:cs typeface="Barlow Condensed SemiBold"/>
                <a:sym typeface="Barlow Condensed SemiBold"/>
              </a:defRPr>
            </a:lvl1pPr>
            <a:lvl2pPr lvl="1"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2pPr>
            <a:lvl3pPr lvl="2"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3pPr>
            <a:lvl4pPr lvl="3"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4pPr>
            <a:lvl5pPr lvl="4"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5pPr>
            <a:lvl6pPr lvl="5"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6pPr>
            <a:lvl7pPr lvl="6"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7pPr>
            <a:lvl8pPr lvl="7"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8pPr>
            <a:lvl9pPr lvl="8"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6" r:id="rId7"/>
    <p:sldLayoutId id="2147483657" r:id="rId8"/>
    <p:sldLayoutId id="2147483658" r:id="rId9"/>
    <p:sldLayoutId id="2147483660" r:id="rId10"/>
    <p:sldLayoutId id="2147483668" r:id="rId11"/>
    <p:sldLayoutId id="214748366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25714" y="972603"/>
            <a:ext cx="7924800" cy="1543200"/>
          </a:xfrm>
        </p:spPr>
        <p:txBody>
          <a:bodyPr/>
          <a:lstStyle/>
          <a:p>
            <a:r>
              <a:rPr lang="en-IN" b="1" dirty="0" smtClean="0"/>
              <a:t>Landscape Study </a:t>
            </a:r>
            <a:br>
              <a:rPr lang="en-IN" b="1" dirty="0" smtClean="0"/>
            </a:br>
            <a:r>
              <a:rPr lang="en-IN" b="1" dirty="0" smtClean="0"/>
              <a:t>Industry </a:t>
            </a:r>
            <a:r>
              <a:rPr lang="en-IN" b="1" dirty="0"/>
              <a:t>4.0: Revolutionizing Manufacturing in India</a:t>
            </a:r>
          </a:p>
        </p:txBody>
      </p:sp>
      <p:sp>
        <p:nvSpPr>
          <p:cNvPr id="3" name="Subtitle 2"/>
          <p:cNvSpPr>
            <a:spLocks noGrp="1"/>
          </p:cNvSpPr>
          <p:nvPr>
            <p:ph type="subTitle" idx="1"/>
          </p:nvPr>
        </p:nvSpPr>
        <p:spPr>
          <a:xfrm>
            <a:off x="4136028" y="3268675"/>
            <a:ext cx="4892400" cy="460200"/>
          </a:xfrm>
        </p:spPr>
        <p:txBody>
          <a:bodyPr/>
          <a:lstStyle/>
          <a:p>
            <a:r>
              <a:rPr lang="en-IN" dirty="0" smtClean="0"/>
              <a:t>~ BUREAU </a:t>
            </a:r>
            <a:r>
              <a:rPr lang="en-IN" dirty="0"/>
              <a:t>OF INDIAN STANDARDS</a:t>
            </a:r>
          </a:p>
        </p:txBody>
      </p:sp>
    </p:spTree>
    <p:extLst>
      <p:ext uri="{BB962C8B-B14F-4D97-AF65-F5344CB8AC3E}">
        <p14:creationId xmlns:p14="http://schemas.microsoft.com/office/powerpoint/2010/main" val="4006624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5086" y="216091"/>
            <a:ext cx="6004800" cy="1231256"/>
          </a:xfrm>
        </p:spPr>
        <p:txBody>
          <a:bodyPr/>
          <a:lstStyle/>
          <a:p>
            <a:r>
              <a:rPr lang="en-IN" b="1" dirty="0" smtClean="0">
                <a:solidFill>
                  <a:schemeClr val="bg1"/>
                </a:solidFill>
              </a:rPr>
              <a:t>What is the Position of </a:t>
            </a:r>
            <a:r>
              <a:rPr lang="en-IN" b="1" dirty="0" err="1" smtClean="0">
                <a:solidFill>
                  <a:schemeClr val="bg1"/>
                </a:solidFill>
              </a:rPr>
              <a:t>indian</a:t>
            </a:r>
            <a:r>
              <a:rPr lang="en-IN" b="1" dirty="0" smtClean="0">
                <a:solidFill>
                  <a:schemeClr val="bg1"/>
                </a:solidFill>
              </a:rPr>
              <a:t> Industries</a:t>
            </a:r>
            <a:endParaRPr lang="en-IN" b="1" dirty="0">
              <a:solidFill>
                <a:schemeClr val="bg1"/>
              </a:solidFill>
            </a:endParaRPr>
          </a:p>
        </p:txBody>
      </p:sp>
      <p:sp>
        <p:nvSpPr>
          <p:cNvPr id="3" name="Subtitle 2"/>
          <p:cNvSpPr>
            <a:spLocks noGrp="1"/>
          </p:cNvSpPr>
          <p:nvPr>
            <p:ph type="subTitle" idx="1"/>
          </p:nvPr>
        </p:nvSpPr>
        <p:spPr>
          <a:xfrm>
            <a:off x="408456" y="1899280"/>
            <a:ext cx="4896514" cy="2026834"/>
          </a:xfrm>
        </p:spPr>
        <p:txBody>
          <a:bodyPr/>
          <a:lstStyle/>
          <a:p>
            <a:pPr algn="l"/>
            <a:r>
              <a:rPr lang="en-IN" sz="1400" dirty="0" smtClean="0">
                <a:solidFill>
                  <a:schemeClr val="bg1"/>
                </a:solidFill>
              </a:rPr>
              <a:t>Technologies implemented :</a:t>
            </a:r>
          </a:p>
          <a:p>
            <a:pPr algn="l"/>
            <a:r>
              <a:rPr lang="en-IN" sz="1400" dirty="0" smtClean="0"/>
              <a:t>1.Digital factories (going paper less)</a:t>
            </a:r>
          </a:p>
          <a:p>
            <a:pPr algn="l"/>
            <a:r>
              <a:rPr lang="en-IN" sz="1400" dirty="0" smtClean="0"/>
              <a:t>2. </a:t>
            </a:r>
            <a:r>
              <a:rPr lang="en-IN" sz="1400" dirty="0" err="1" smtClean="0"/>
              <a:t>Iot</a:t>
            </a:r>
            <a:r>
              <a:rPr lang="en-IN" sz="1400" dirty="0" smtClean="0"/>
              <a:t> and high speed </a:t>
            </a:r>
            <a:r>
              <a:rPr lang="en-IN" sz="1400" dirty="0" err="1" smtClean="0"/>
              <a:t>internert</a:t>
            </a:r>
            <a:r>
              <a:rPr lang="en-IN" sz="1400" dirty="0" smtClean="0"/>
              <a:t> for data flow</a:t>
            </a:r>
          </a:p>
          <a:p>
            <a:pPr algn="l"/>
            <a:r>
              <a:rPr lang="en-IN" sz="1400" dirty="0" smtClean="0"/>
              <a:t>3. Ai and ml</a:t>
            </a:r>
          </a:p>
          <a:p>
            <a:pPr algn="l"/>
            <a:r>
              <a:rPr lang="en-IN" sz="1400" dirty="0" smtClean="0"/>
              <a:t>4. Software automation</a:t>
            </a:r>
            <a:endParaRPr lang="en-IN" sz="1400" dirty="0"/>
          </a:p>
        </p:txBody>
      </p:sp>
      <p:sp>
        <p:nvSpPr>
          <p:cNvPr id="4" name="Rectangle 3"/>
          <p:cNvSpPr/>
          <p:nvPr/>
        </p:nvSpPr>
        <p:spPr>
          <a:xfrm>
            <a:off x="4366743" y="1994233"/>
            <a:ext cx="4572000" cy="1600438"/>
          </a:xfrm>
          <a:prstGeom prst="rect">
            <a:avLst/>
          </a:prstGeom>
        </p:spPr>
        <p:txBody>
          <a:bodyPr>
            <a:spAutoFit/>
          </a:bodyPr>
          <a:lstStyle/>
          <a:p>
            <a:r>
              <a:rPr lang="en-IN" dirty="0">
                <a:solidFill>
                  <a:schemeClr val="bg1"/>
                </a:solidFill>
                <a:latin typeface="Barlow" panose="020B0604020202020204" charset="0"/>
              </a:rPr>
              <a:t>Technologies </a:t>
            </a:r>
            <a:r>
              <a:rPr lang="en-IN" dirty="0" smtClean="0">
                <a:solidFill>
                  <a:schemeClr val="bg1"/>
                </a:solidFill>
                <a:latin typeface="Barlow" panose="020B0604020202020204" charset="0"/>
              </a:rPr>
              <a:t>need to be implemented (depends on requirement) </a:t>
            </a:r>
            <a:r>
              <a:rPr lang="en-IN" dirty="0">
                <a:solidFill>
                  <a:schemeClr val="bg1"/>
                </a:solidFill>
                <a:latin typeface="Barlow" panose="020B0604020202020204" charset="0"/>
              </a:rPr>
              <a:t>:</a:t>
            </a:r>
          </a:p>
          <a:p>
            <a:r>
              <a:rPr lang="en-IN" dirty="0" smtClean="0">
                <a:solidFill>
                  <a:schemeClr val="accent6"/>
                </a:solidFill>
                <a:latin typeface="Barlow" panose="020B0604020202020204" charset="0"/>
              </a:rPr>
              <a:t>1.Robots, </a:t>
            </a:r>
            <a:r>
              <a:rPr lang="en-IN" dirty="0" err="1" smtClean="0">
                <a:solidFill>
                  <a:schemeClr val="accent6"/>
                </a:solidFill>
                <a:latin typeface="Barlow" panose="020B0604020202020204" charset="0"/>
              </a:rPr>
              <a:t>cobots</a:t>
            </a:r>
            <a:r>
              <a:rPr lang="en-IN" dirty="0" smtClean="0">
                <a:solidFill>
                  <a:schemeClr val="accent6"/>
                </a:solidFill>
                <a:latin typeface="Barlow" panose="020B0604020202020204" charset="0"/>
              </a:rPr>
              <a:t>, AGVs</a:t>
            </a:r>
            <a:br>
              <a:rPr lang="en-IN" dirty="0" smtClean="0">
                <a:solidFill>
                  <a:schemeClr val="accent6"/>
                </a:solidFill>
                <a:latin typeface="Barlow" panose="020B0604020202020204" charset="0"/>
              </a:rPr>
            </a:br>
            <a:r>
              <a:rPr lang="en-IN" dirty="0" smtClean="0">
                <a:solidFill>
                  <a:schemeClr val="accent6"/>
                </a:solidFill>
                <a:latin typeface="Barlow" panose="020B0604020202020204" charset="0"/>
              </a:rPr>
              <a:t>2. Digital twin (</a:t>
            </a:r>
            <a:r>
              <a:rPr lang="en-IN" dirty="0" err="1" smtClean="0">
                <a:solidFill>
                  <a:schemeClr val="accent6"/>
                </a:solidFill>
                <a:latin typeface="Barlow" panose="020B0604020202020204" charset="0"/>
              </a:rPr>
              <a:t>proress</a:t>
            </a:r>
            <a:r>
              <a:rPr lang="en-IN" dirty="0" smtClean="0">
                <a:solidFill>
                  <a:schemeClr val="accent6"/>
                </a:solidFill>
                <a:latin typeface="Barlow" panose="020B0604020202020204" charset="0"/>
              </a:rPr>
              <a:t> manufacturing)</a:t>
            </a:r>
          </a:p>
          <a:p>
            <a:r>
              <a:rPr lang="en-IN" dirty="0" smtClean="0">
                <a:solidFill>
                  <a:schemeClr val="accent6"/>
                </a:solidFill>
                <a:latin typeface="Barlow" panose="020B0604020202020204" charset="0"/>
              </a:rPr>
              <a:t>3. </a:t>
            </a:r>
            <a:r>
              <a:rPr lang="en-IN" dirty="0" err="1" smtClean="0">
                <a:solidFill>
                  <a:schemeClr val="accent6"/>
                </a:solidFill>
                <a:latin typeface="Barlow" panose="020B0604020202020204" charset="0"/>
              </a:rPr>
              <a:t>Ar</a:t>
            </a:r>
            <a:r>
              <a:rPr lang="en-IN" dirty="0" smtClean="0">
                <a:solidFill>
                  <a:schemeClr val="accent6"/>
                </a:solidFill>
                <a:latin typeface="Barlow" panose="020B0604020202020204" charset="0"/>
              </a:rPr>
              <a:t> and </a:t>
            </a:r>
            <a:r>
              <a:rPr lang="en-IN" dirty="0" err="1" smtClean="0">
                <a:solidFill>
                  <a:schemeClr val="accent6"/>
                </a:solidFill>
                <a:latin typeface="Barlow" panose="020B0604020202020204" charset="0"/>
              </a:rPr>
              <a:t>Vr</a:t>
            </a:r>
            <a:r>
              <a:rPr lang="en-IN" dirty="0" smtClean="0">
                <a:solidFill>
                  <a:schemeClr val="accent6"/>
                </a:solidFill>
                <a:latin typeface="Barlow" panose="020B0604020202020204" charset="0"/>
              </a:rPr>
              <a:t>.</a:t>
            </a:r>
          </a:p>
          <a:p>
            <a:r>
              <a:rPr lang="en-IN" dirty="0" smtClean="0">
                <a:solidFill>
                  <a:schemeClr val="accent6"/>
                </a:solidFill>
                <a:latin typeface="Barlow" panose="020B0604020202020204" charset="0"/>
              </a:rPr>
              <a:t>4. Predictive maintenance</a:t>
            </a:r>
          </a:p>
          <a:p>
            <a:r>
              <a:rPr lang="en-IN" dirty="0" smtClean="0">
                <a:solidFill>
                  <a:schemeClr val="accent6"/>
                </a:solidFill>
                <a:latin typeface="Barlow" panose="020B0604020202020204" charset="0"/>
              </a:rPr>
              <a:t>5. Additive manufacturing</a:t>
            </a:r>
            <a:endParaRPr lang="en-IN" dirty="0">
              <a:solidFill>
                <a:schemeClr val="accent6"/>
              </a:solidFill>
              <a:latin typeface="Barlow" panose="020B0604020202020204" charset="0"/>
            </a:endParaRPr>
          </a:p>
        </p:txBody>
      </p:sp>
    </p:spTree>
    <p:extLst>
      <p:ext uri="{BB962C8B-B14F-4D97-AF65-F5344CB8AC3E}">
        <p14:creationId xmlns:p14="http://schemas.microsoft.com/office/powerpoint/2010/main" val="675268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28"/>
          <p:cNvSpPr txBox="1">
            <a:spLocks noGrp="1"/>
          </p:cNvSpPr>
          <p:nvPr>
            <p:ph type="title"/>
          </p:nvPr>
        </p:nvSpPr>
        <p:spPr>
          <a:xfrm>
            <a:off x="620763" y="0"/>
            <a:ext cx="7704000" cy="572700"/>
          </a:xfrm>
          <a:prstGeom prst="rect">
            <a:avLst/>
          </a:prstGeom>
        </p:spPr>
        <p:txBody>
          <a:bodyPr spcFirstLastPara="1" wrap="square" lIns="91425" tIns="91425" rIns="91425" bIns="91425" anchor="t" anchorCtr="0">
            <a:noAutofit/>
          </a:bodyPr>
          <a:lstStyle/>
          <a:p>
            <a:pPr lvl="0"/>
            <a:r>
              <a:rPr lang="en-IN" sz="3200" b="1" dirty="0">
                <a:solidFill>
                  <a:schemeClr val="bg1"/>
                </a:solidFill>
              </a:rPr>
              <a:t>Case </a:t>
            </a:r>
            <a:r>
              <a:rPr lang="en-IN" sz="3200" b="1" dirty="0" smtClean="0">
                <a:solidFill>
                  <a:schemeClr val="bg1"/>
                </a:solidFill>
              </a:rPr>
              <a:t>Studies</a:t>
            </a:r>
            <a:endParaRPr sz="3000" b="1" dirty="0">
              <a:solidFill>
                <a:schemeClr val="bg1"/>
              </a:solidFill>
            </a:endParaRPr>
          </a:p>
        </p:txBody>
      </p:sp>
      <p:sp>
        <p:nvSpPr>
          <p:cNvPr id="1118" name="Google Shape;1118;p28"/>
          <p:cNvSpPr txBox="1">
            <a:spLocks noGrp="1"/>
          </p:cNvSpPr>
          <p:nvPr>
            <p:ph type="body" idx="1"/>
          </p:nvPr>
        </p:nvSpPr>
        <p:spPr>
          <a:xfrm>
            <a:off x="447940" y="777647"/>
            <a:ext cx="5751685" cy="3551326"/>
          </a:xfrm>
          <a:prstGeom prst="rect">
            <a:avLst/>
          </a:prstGeom>
        </p:spPr>
        <p:txBody>
          <a:bodyPr spcFirstLastPara="1" wrap="square" lIns="91425" tIns="91425" rIns="91425" bIns="91425" anchor="t" anchorCtr="0">
            <a:noAutofit/>
          </a:bodyPr>
          <a:lstStyle/>
          <a:p>
            <a:pPr marL="152400" indent="0">
              <a:buNone/>
            </a:pPr>
            <a:r>
              <a:rPr lang="en-IN" b="1" dirty="0" smtClean="0"/>
              <a:t>Successful </a:t>
            </a:r>
            <a:r>
              <a:rPr lang="en-IN" b="1" dirty="0"/>
              <a:t>Implementation of Industry 4.0 in India</a:t>
            </a:r>
          </a:p>
          <a:p>
            <a:r>
              <a:rPr lang="en-IN" dirty="0"/>
              <a:t>One example of a successful implementation of Industry 4.0 in India is Tata Steel's Jamshedpur plant. By implementing advanced analytics and predictive maintenance, the plant was able to reduce downtime by 50% and increase production efficiency by 15%. This has resulted in significant cost savings for the company.</a:t>
            </a:r>
          </a:p>
          <a:p>
            <a:r>
              <a:rPr lang="en-IN" dirty="0"/>
              <a:t>Another example is Mahindra &amp; Mahindra's Nashik plant, which implemented a smart factory solution that enabled real-time monitoring of production processes and improved quality control. This led to a 20% reduction in defects and a 25% increase in productivity</a:t>
            </a:r>
            <a:r>
              <a:rPr lang="en-IN" dirty="0" smtClean="0"/>
              <a:t>.</a:t>
            </a:r>
          </a:p>
          <a:p>
            <a:pPr marL="0" lvl="0" indent="0" algn="l" rtl="0">
              <a:spcBef>
                <a:spcPts val="0"/>
              </a:spcBef>
              <a:spcAft>
                <a:spcPts val="0"/>
              </a:spcAft>
              <a:buNone/>
            </a:pPr>
            <a:r>
              <a:rPr lang="en-IN" dirty="0" smtClean="0"/>
              <a:t/>
            </a:r>
            <a:br>
              <a:rPr lang="en-IN" dirty="0" smtClean="0"/>
            </a:br>
            <a:r>
              <a:rPr lang="en-IN" dirty="0" smtClean="0"/>
              <a:t/>
            </a:r>
            <a:br>
              <a:rPr lang="en-IN" dirty="0" smtClean="0"/>
            </a:br>
            <a:endParaRPr lang="en-IN" dirty="0" smtClean="0"/>
          </a:p>
        </p:txBody>
      </p:sp>
      <p:sp>
        <p:nvSpPr>
          <p:cNvPr id="1120" name="Google Shape;1120;p28"/>
          <p:cNvSpPr txBox="1"/>
          <p:nvPr/>
        </p:nvSpPr>
        <p:spPr>
          <a:xfrm>
            <a:off x="620763" y="4010543"/>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sp>
        <p:nvSpPr>
          <p:cNvPr id="1121" name="Google Shape;1121;p28"/>
          <p:cNvSpPr txBox="1"/>
          <p:nvPr/>
        </p:nvSpPr>
        <p:spPr>
          <a:xfrm>
            <a:off x="4815588" y="4051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000" dirty="0" smtClean="0">
                <a:solidFill>
                  <a:schemeClr val="lt1"/>
                </a:solidFill>
                <a:latin typeface="Barlow Condensed SemiBold"/>
                <a:ea typeface="Barlow Condensed SemiBold"/>
                <a:cs typeface="Barlow Condensed SemiBold"/>
                <a:sym typeface="Barlow Condensed SemiBold"/>
              </a:rPr>
              <a:t>.</a:t>
            </a:r>
            <a:endParaRPr sz="1000" dirty="0">
              <a:solidFill>
                <a:schemeClr val="lt1"/>
              </a:solidFill>
              <a:latin typeface="Barlow Condensed SemiBold"/>
              <a:ea typeface="Barlow Condensed SemiBold"/>
              <a:cs typeface="Barlow Condensed SemiBold"/>
              <a:sym typeface="Barlow Condensed SemiBold"/>
            </a:endParaRPr>
          </a:p>
        </p:txBody>
      </p:sp>
      <p:sp>
        <p:nvSpPr>
          <p:cNvPr id="2" name="Rectangle 1"/>
          <p:cNvSpPr/>
          <p:nvPr/>
        </p:nvSpPr>
        <p:spPr>
          <a:xfrm>
            <a:off x="849688" y="3805596"/>
            <a:ext cx="3106130" cy="954107"/>
          </a:xfrm>
          <a:prstGeom prst="rect">
            <a:avLst/>
          </a:prstGeom>
        </p:spPr>
        <p:txBody>
          <a:bodyPr wrap="square">
            <a:spAutoFit/>
          </a:bodyPr>
          <a:lstStyle/>
          <a:p>
            <a:r>
              <a:rPr lang="en-IN" dirty="0">
                <a:solidFill>
                  <a:schemeClr val="accent6"/>
                </a:solidFill>
                <a:latin typeface="Barlow" panose="020B0604020202020204" charset="0"/>
              </a:rPr>
              <a:t>industry 4.0 laboratories</a:t>
            </a:r>
            <a:r>
              <a:rPr lang="en-IN" dirty="0" smtClean="0">
                <a:solidFill>
                  <a:schemeClr val="accent6"/>
                </a:solidFill>
                <a:latin typeface="Barlow" panose="020B0604020202020204" charset="0"/>
              </a:rPr>
              <a:t>:</a:t>
            </a:r>
            <a:br>
              <a:rPr lang="en-IN" dirty="0" smtClean="0">
                <a:solidFill>
                  <a:schemeClr val="accent6"/>
                </a:solidFill>
                <a:latin typeface="Barlow" panose="020B0604020202020204" charset="0"/>
              </a:rPr>
            </a:br>
            <a:r>
              <a:rPr lang="en-IN" dirty="0" smtClean="0">
                <a:solidFill>
                  <a:schemeClr val="accent6"/>
                </a:solidFill>
                <a:latin typeface="Barlow" panose="020B0604020202020204" charset="0"/>
              </a:rPr>
              <a:t>1. IIT Delhi FSM Skills</a:t>
            </a:r>
            <a:br>
              <a:rPr lang="en-IN" dirty="0" smtClean="0">
                <a:solidFill>
                  <a:schemeClr val="accent6"/>
                </a:solidFill>
                <a:latin typeface="Barlow" panose="020B0604020202020204" charset="0"/>
              </a:rPr>
            </a:br>
            <a:r>
              <a:rPr lang="en-IN" dirty="0" smtClean="0">
                <a:solidFill>
                  <a:schemeClr val="accent6"/>
                </a:solidFill>
                <a:latin typeface="Barlow" panose="020B0604020202020204" charset="0"/>
              </a:rPr>
              <a:t>2. </a:t>
            </a:r>
            <a:r>
              <a:rPr lang="en-IN" dirty="0" err="1" smtClean="0">
                <a:solidFill>
                  <a:schemeClr val="accent6"/>
                </a:solidFill>
                <a:latin typeface="Barlow" panose="020B0604020202020204" charset="0"/>
              </a:rPr>
              <a:t>IISc</a:t>
            </a:r>
            <a:r>
              <a:rPr lang="en-IN" dirty="0" smtClean="0">
                <a:solidFill>
                  <a:schemeClr val="accent6"/>
                </a:solidFill>
                <a:latin typeface="Barlow" panose="020B0604020202020204" charset="0"/>
              </a:rPr>
              <a:t> </a:t>
            </a:r>
            <a:r>
              <a:rPr lang="en-IN" dirty="0" err="1" smtClean="0">
                <a:solidFill>
                  <a:schemeClr val="accent6"/>
                </a:solidFill>
                <a:latin typeface="Barlow" panose="020B0604020202020204" charset="0"/>
              </a:rPr>
              <a:t>bengalore</a:t>
            </a:r>
            <a:r>
              <a:rPr lang="en-IN" dirty="0" smtClean="0">
                <a:solidFill>
                  <a:schemeClr val="accent6"/>
                </a:solidFill>
                <a:latin typeface="Barlow" panose="020B0604020202020204" charset="0"/>
              </a:rPr>
              <a:t> </a:t>
            </a:r>
            <a:r>
              <a:rPr lang="en-IN" b="1" cap="all" dirty="0">
                <a:solidFill>
                  <a:schemeClr val="accent6"/>
                </a:solidFill>
              </a:rPr>
              <a:t>I4.0INDIA@IISC</a:t>
            </a:r>
          </a:p>
          <a:p>
            <a:endParaRPr lang="en-IN" dirty="0">
              <a:solidFill>
                <a:schemeClr val="accent6"/>
              </a:solidFill>
              <a:latin typeface="Barlow" panose="020B0604020202020204" charset="0"/>
            </a:endParaRPr>
          </a:p>
        </p:txBody>
      </p:sp>
      <p:pic>
        <p:nvPicPr>
          <p:cNvPr id="2050" name="Picture 2" descr="Big River Steel partners to create 'smart' steel mill - Recycling Tod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2448" y="726389"/>
            <a:ext cx="2238302" cy="125845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ahindra Vehicle factory , Nasik , Nashik , Maharashtra , India , Asia  Stock Photo - Alamy"/>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6333" y="2138532"/>
            <a:ext cx="2562110" cy="160062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ITD-AIA Foundation For Smart Manufacturing - Ho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76270" y="3768149"/>
            <a:ext cx="2122432" cy="790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38747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200" y="0"/>
            <a:ext cx="7523600" cy="848400"/>
          </a:xfrm>
        </p:spPr>
        <p:txBody>
          <a:bodyPr/>
          <a:lstStyle/>
          <a:p>
            <a:r>
              <a:rPr lang="en-IN" sz="2600" b="1" dirty="0">
                <a:solidFill>
                  <a:schemeClr val="bg1"/>
                </a:solidFill>
              </a:rPr>
              <a:t>Government Initiatives to Promote Industry 4.0 in India</a:t>
            </a:r>
          </a:p>
        </p:txBody>
      </p:sp>
      <p:sp>
        <p:nvSpPr>
          <p:cNvPr id="3" name="Subtitle 2"/>
          <p:cNvSpPr>
            <a:spLocks noGrp="1"/>
          </p:cNvSpPr>
          <p:nvPr>
            <p:ph type="subTitle" idx="1"/>
          </p:nvPr>
        </p:nvSpPr>
        <p:spPr>
          <a:xfrm>
            <a:off x="711200" y="703416"/>
            <a:ext cx="8265886" cy="1510013"/>
          </a:xfrm>
        </p:spPr>
        <p:txBody>
          <a:bodyPr/>
          <a:lstStyle/>
          <a:p>
            <a:pPr algn="l"/>
            <a:r>
              <a:rPr lang="en-IN" sz="1200" dirty="0" smtClean="0"/>
              <a:t>1. SAMARTH </a:t>
            </a:r>
            <a:r>
              <a:rPr lang="en-IN" sz="1200" dirty="0"/>
              <a:t>- </a:t>
            </a:r>
            <a:r>
              <a:rPr lang="en-IN" sz="1200" dirty="0" err="1"/>
              <a:t>Udyog</a:t>
            </a:r>
            <a:r>
              <a:rPr lang="en-IN" sz="1200" dirty="0"/>
              <a:t> Bharat 4.0 is an initiative promoting Industry 4.0 awareness through demonstration </a:t>
            </a:r>
            <a:r>
              <a:rPr lang="en-IN" sz="1200" dirty="0" err="1" smtClean="0"/>
              <a:t>centers.Indian</a:t>
            </a:r>
            <a:r>
              <a:rPr lang="en-IN" sz="1200" dirty="0" smtClean="0"/>
              <a:t>.</a:t>
            </a:r>
            <a:endParaRPr lang="en-IN" sz="1200" dirty="0"/>
          </a:p>
          <a:p>
            <a:pPr lvl="1"/>
            <a:r>
              <a:rPr lang="en-IN" sz="1200" dirty="0">
                <a:solidFill>
                  <a:schemeClr val="accent6"/>
                </a:solidFill>
                <a:latin typeface="Barlow" panose="020B0604020202020204" charset="0"/>
              </a:rPr>
              <a:t>a</a:t>
            </a:r>
            <a:r>
              <a:rPr lang="en-IN" sz="1200" dirty="0" smtClean="0">
                <a:solidFill>
                  <a:schemeClr val="accent6"/>
                </a:solidFill>
                <a:latin typeface="Barlow" panose="020B0604020202020204" charset="0"/>
              </a:rPr>
              <a:t>. </a:t>
            </a:r>
            <a:r>
              <a:rPr lang="en-IN" sz="1200" dirty="0" err="1" smtClean="0">
                <a:solidFill>
                  <a:schemeClr val="accent6"/>
                </a:solidFill>
                <a:latin typeface="Barlow" panose="020B0604020202020204" charset="0"/>
              </a:rPr>
              <a:t>Center</a:t>
            </a:r>
            <a:r>
              <a:rPr lang="en-IN" sz="1200" dirty="0" smtClean="0">
                <a:solidFill>
                  <a:schemeClr val="accent6"/>
                </a:solidFill>
                <a:latin typeface="Barlow" panose="020B0604020202020204" charset="0"/>
              </a:rPr>
              <a:t> </a:t>
            </a:r>
            <a:r>
              <a:rPr lang="en-IN" sz="1200" dirty="0">
                <a:solidFill>
                  <a:schemeClr val="accent6"/>
                </a:solidFill>
                <a:latin typeface="Barlow" panose="020B0604020202020204" charset="0"/>
              </a:rPr>
              <a:t>for Industry 4.0 (C4i4) Lab </a:t>
            </a:r>
            <a:r>
              <a:rPr lang="en-IN" sz="1200" dirty="0" smtClean="0">
                <a:solidFill>
                  <a:schemeClr val="accent6"/>
                </a:solidFill>
                <a:latin typeface="Barlow" panose="020B0604020202020204" charset="0"/>
              </a:rPr>
              <a:t>Pune</a:t>
            </a:r>
          </a:p>
          <a:p>
            <a:pPr lvl="1"/>
            <a:r>
              <a:rPr lang="en-IN" sz="1200" dirty="0" smtClean="0">
                <a:solidFill>
                  <a:schemeClr val="accent6"/>
                </a:solidFill>
                <a:latin typeface="Barlow" panose="020B0604020202020204" charset="0"/>
              </a:rPr>
              <a:t>b. IITD-AIA </a:t>
            </a:r>
            <a:r>
              <a:rPr lang="en-IN" sz="1200" dirty="0">
                <a:solidFill>
                  <a:schemeClr val="accent6"/>
                </a:solidFill>
                <a:latin typeface="Barlow" panose="020B0604020202020204" charset="0"/>
              </a:rPr>
              <a:t>Foundation for Smart </a:t>
            </a:r>
            <a:r>
              <a:rPr lang="en-IN" sz="1200" dirty="0" smtClean="0">
                <a:solidFill>
                  <a:schemeClr val="accent6"/>
                </a:solidFill>
                <a:latin typeface="Barlow" panose="020B0604020202020204" charset="0"/>
              </a:rPr>
              <a:t>Manufacturing</a:t>
            </a:r>
          </a:p>
          <a:p>
            <a:pPr lvl="1"/>
            <a:r>
              <a:rPr lang="en-IN" sz="1200" dirty="0" smtClean="0">
                <a:solidFill>
                  <a:schemeClr val="accent6"/>
                </a:solidFill>
                <a:latin typeface="Barlow" panose="020B0604020202020204" charset="0"/>
              </a:rPr>
              <a:t>c. I4.0 </a:t>
            </a:r>
            <a:r>
              <a:rPr lang="en-IN" sz="1200" dirty="0">
                <a:solidFill>
                  <a:schemeClr val="accent6"/>
                </a:solidFill>
                <a:latin typeface="Barlow" panose="020B0604020202020204" charset="0"/>
              </a:rPr>
              <a:t>India at </a:t>
            </a:r>
            <a:r>
              <a:rPr lang="en-IN" sz="1200" dirty="0" err="1">
                <a:solidFill>
                  <a:schemeClr val="accent6"/>
                </a:solidFill>
                <a:latin typeface="Barlow" panose="020B0604020202020204" charset="0"/>
              </a:rPr>
              <a:t>IISc</a:t>
            </a:r>
            <a:r>
              <a:rPr lang="en-IN" sz="1200" dirty="0">
                <a:solidFill>
                  <a:schemeClr val="accent6"/>
                </a:solidFill>
                <a:latin typeface="Barlow" panose="020B0604020202020204" charset="0"/>
              </a:rPr>
              <a:t> Factory R&amp;D </a:t>
            </a:r>
            <a:r>
              <a:rPr lang="en-IN" sz="1200" dirty="0" smtClean="0">
                <a:solidFill>
                  <a:schemeClr val="accent6"/>
                </a:solidFill>
                <a:latin typeface="Barlow" panose="020B0604020202020204" charset="0"/>
              </a:rPr>
              <a:t>Platform</a:t>
            </a:r>
          </a:p>
          <a:p>
            <a:pPr lvl="1"/>
            <a:r>
              <a:rPr lang="en-IN" sz="1200" dirty="0" smtClean="0">
                <a:solidFill>
                  <a:schemeClr val="accent6"/>
                </a:solidFill>
                <a:latin typeface="Barlow" panose="020B0604020202020204" charset="0"/>
              </a:rPr>
              <a:t>d. Smart </a:t>
            </a:r>
            <a:r>
              <a:rPr lang="en-IN" sz="1200" dirty="0">
                <a:solidFill>
                  <a:schemeClr val="accent6"/>
                </a:solidFill>
                <a:latin typeface="Barlow" panose="020B0604020202020204" charset="0"/>
              </a:rPr>
              <a:t>Manufacturing Demo &amp; Development Cell at </a:t>
            </a:r>
            <a:r>
              <a:rPr lang="en-IN" sz="1200" dirty="0" smtClean="0">
                <a:solidFill>
                  <a:schemeClr val="accent6"/>
                </a:solidFill>
                <a:latin typeface="Barlow" panose="020B0604020202020204" charset="0"/>
              </a:rPr>
              <a:t>CMTI.</a:t>
            </a:r>
          </a:p>
          <a:p>
            <a:pPr lvl="1"/>
            <a:endParaRPr lang="en-IN" sz="1200" dirty="0" smtClean="0">
              <a:solidFill>
                <a:schemeClr val="accent6"/>
              </a:solidFill>
              <a:latin typeface="Barlow" panose="020B0604020202020204" charset="0"/>
            </a:endParaRPr>
          </a:p>
          <a:p>
            <a:pPr algn="l"/>
            <a:endParaRPr lang="en-IN" sz="1200" dirty="0"/>
          </a:p>
        </p:txBody>
      </p:sp>
      <p:sp>
        <p:nvSpPr>
          <p:cNvPr id="11" name="Rectangle 10"/>
          <p:cNvSpPr/>
          <p:nvPr/>
        </p:nvSpPr>
        <p:spPr>
          <a:xfrm>
            <a:off x="573315" y="1988252"/>
            <a:ext cx="8164285" cy="2385268"/>
          </a:xfrm>
          <a:prstGeom prst="rect">
            <a:avLst/>
          </a:prstGeom>
        </p:spPr>
        <p:txBody>
          <a:bodyPr wrap="square">
            <a:spAutoFit/>
          </a:bodyPr>
          <a:lstStyle/>
          <a:p>
            <a:r>
              <a:rPr lang="en-IN" sz="1200" dirty="0" smtClean="0">
                <a:solidFill>
                  <a:schemeClr val="accent6"/>
                </a:solidFill>
                <a:latin typeface="Barlow" panose="020B0604020202020204" charset="0"/>
              </a:rPr>
              <a:t>2. National </a:t>
            </a:r>
            <a:r>
              <a:rPr lang="en-IN" sz="1200" dirty="0">
                <a:solidFill>
                  <a:schemeClr val="accent6"/>
                </a:solidFill>
                <a:latin typeface="Barlow" panose="020B0604020202020204" charset="0"/>
              </a:rPr>
              <a:t>Manufacturing Policy 2016: </a:t>
            </a:r>
            <a:endParaRPr lang="en-IN" sz="1200" dirty="0" smtClean="0">
              <a:solidFill>
                <a:schemeClr val="accent6"/>
              </a:solidFill>
              <a:latin typeface="Barlow" panose="020B0604020202020204" charset="0"/>
            </a:endParaRPr>
          </a:p>
          <a:p>
            <a:r>
              <a:rPr lang="en-IN" sz="1100" dirty="0" smtClean="0">
                <a:solidFill>
                  <a:schemeClr val="accent6"/>
                </a:solidFill>
                <a:latin typeface="Barlow" panose="020B0604020202020204" charset="0"/>
              </a:rPr>
              <a:t>This </a:t>
            </a:r>
            <a:r>
              <a:rPr lang="en-IN" sz="1100" dirty="0">
                <a:solidFill>
                  <a:schemeClr val="accent6"/>
                </a:solidFill>
                <a:latin typeface="Barlow" panose="020B0604020202020204" charset="0"/>
              </a:rPr>
              <a:t>policy aims to make India a global manufacturing hub by 2025. It includes a number of initiatives to promote Industry 4.0, such as the development of smart factories and the promotion of automation</a:t>
            </a:r>
            <a:r>
              <a:rPr lang="en-IN" sz="1100" dirty="0" smtClean="0">
                <a:solidFill>
                  <a:schemeClr val="accent6"/>
                </a:solidFill>
                <a:latin typeface="Barlow" panose="020B0604020202020204" charset="0"/>
              </a:rPr>
              <a:t>.</a:t>
            </a:r>
            <a:endParaRPr lang="en-IN" sz="1100" dirty="0">
              <a:solidFill>
                <a:schemeClr val="accent6"/>
              </a:solidFill>
              <a:latin typeface="Barlow" panose="020B0604020202020204" charset="0"/>
            </a:endParaRPr>
          </a:p>
          <a:p>
            <a:r>
              <a:rPr lang="en-IN" sz="1200" dirty="0" smtClean="0">
                <a:solidFill>
                  <a:schemeClr val="accent6"/>
                </a:solidFill>
                <a:latin typeface="Barlow" panose="020B0604020202020204" charset="0"/>
              </a:rPr>
              <a:t>3. Digital </a:t>
            </a:r>
            <a:r>
              <a:rPr lang="en-IN" sz="1200" dirty="0">
                <a:solidFill>
                  <a:schemeClr val="accent6"/>
                </a:solidFill>
                <a:latin typeface="Barlow" panose="020B0604020202020204" charset="0"/>
              </a:rPr>
              <a:t>India: </a:t>
            </a:r>
            <a:endParaRPr lang="en-IN" sz="1200" dirty="0" smtClean="0">
              <a:solidFill>
                <a:schemeClr val="accent6"/>
              </a:solidFill>
              <a:latin typeface="Barlow" panose="020B0604020202020204" charset="0"/>
            </a:endParaRPr>
          </a:p>
          <a:p>
            <a:r>
              <a:rPr lang="en-IN" sz="1100" dirty="0" smtClean="0">
                <a:solidFill>
                  <a:schemeClr val="accent6"/>
                </a:solidFill>
                <a:latin typeface="Barlow" panose="020B0604020202020204" charset="0"/>
              </a:rPr>
              <a:t>This </a:t>
            </a:r>
            <a:r>
              <a:rPr lang="en-IN" sz="1100" dirty="0">
                <a:solidFill>
                  <a:schemeClr val="accent6"/>
                </a:solidFill>
                <a:latin typeface="Barlow" panose="020B0604020202020204" charset="0"/>
              </a:rPr>
              <a:t>mission aims to make India a digitally empowered society and knowledge economy. It includes a number of initiatives to promote the use of ICT in manufacturing, such as the development of a national e-commerce platform and the promotion of e-manufacturing</a:t>
            </a:r>
            <a:r>
              <a:rPr lang="en-IN" sz="1100" dirty="0" smtClean="0">
                <a:solidFill>
                  <a:schemeClr val="accent6"/>
                </a:solidFill>
                <a:latin typeface="Barlow" panose="020B0604020202020204" charset="0"/>
              </a:rPr>
              <a:t>.</a:t>
            </a:r>
            <a:endParaRPr lang="en-IN" sz="1100" dirty="0">
              <a:solidFill>
                <a:schemeClr val="accent6"/>
              </a:solidFill>
              <a:latin typeface="Barlow" panose="020B0604020202020204" charset="0"/>
            </a:endParaRPr>
          </a:p>
          <a:p>
            <a:r>
              <a:rPr lang="en-IN" sz="1200" dirty="0" smtClean="0">
                <a:solidFill>
                  <a:schemeClr val="accent6"/>
                </a:solidFill>
                <a:latin typeface="Barlow" panose="020B0604020202020204" charset="0"/>
              </a:rPr>
              <a:t>4. Pradesh </a:t>
            </a:r>
            <a:r>
              <a:rPr lang="en-IN" sz="1200" dirty="0" err="1">
                <a:solidFill>
                  <a:schemeClr val="accent6"/>
                </a:solidFill>
                <a:latin typeface="Barlow" panose="020B0604020202020204" charset="0"/>
              </a:rPr>
              <a:t>Mantri</a:t>
            </a:r>
            <a:r>
              <a:rPr lang="en-IN" sz="1200" dirty="0">
                <a:solidFill>
                  <a:schemeClr val="accent6"/>
                </a:solidFill>
                <a:latin typeface="Barlow" panose="020B0604020202020204" charset="0"/>
              </a:rPr>
              <a:t> </a:t>
            </a:r>
            <a:r>
              <a:rPr lang="en-IN" sz="1200" dirty="0" err="1">
                <a:solidFill>
                  <a:schemeClr val="accent6"/>
                </a:solidFill>
                <a:latin typeface="Barlow" panose="020B0604020202020204" charset="0"/>
              </a:rPr>
              <a:t>Kaushal</a:t>
            </a:r>
            <a:r>
              <a:rPr lang="en-IN" sz="1200" dirty="0">
                <a:solidFill>
                  <a:schemeClr val="accent6"/>
                </a:solidFill>
                <a:latin typeface="Barlow" panose="020B0604020202020204" charset="0"/>
              </a:rPr>
              <a:t> </a:t>
            </a:r>
            <a:r>
              <a:rPr lang="en-IN" sz="1200" dirty="0" err="1">
                <a:solidFill>
                  <a:schemeClr val="accent6"/>
                </a:solidFill>
                <a:latin typeface="Barlow" panose="020B0604020202020204" charset="0"/>
              </a:rPr>
              <a:t>Vikas</a:t>
            </a:r>
            <a:r>
              <a:rPr lang="en-IN" sz="1200" dirty="0">
                <a:solidFill>
                  <a:schemeClr val="accent6"/>
                </a:solidFill>
                <a:latin typeface="Barlow" panose="020B0604020202020204" charset="0"/>
              </a:rPr>
              <a:t> </a:t>
            </a:r>
            <a:r>
              <a:rPr lang="en-IN" sz="1200" dirty="0" err="1">
                <a:solidFill>
                  <a:schemeClr val="accent6"/>
                </a:solidFill>
                <a:latin typeface="Barlow" panose="020B0604020202020204" charset="0"/>
              </a:rPr>
              <a:t>Yojana</a:t>
            </a:r>
            <a:r>
              <a:rPr lang="en-IN" sz="1200" dirty="0">
                <a:solidFill>
                  <a:schemeClr val="accent6"/>
                </a:solidFill>
                <a:latin typeface="Barlow" panose="020B0604020202020204" charset="0"/>
              </a:rPr>
              <a:t> (PMKVY): </a:t>
            </a:r>
            <a:endParaRPr lang="en-IN" sz="1200" dirty="0" smtClean="0">
              <a:solidFill>
                <a:schemeClr val="accent6"/>
              </a:solidFill>
              <a:latin typeface="Barlow" panose="020B0604020202020204" charset="0"/>
            </a:endParaRPr>
          </a:p>
          <a:p>
            <a:r>
              <a:rPr lang="en-IN" sz="1100" dirty="0" smtClean="0">
                <a:solidFill>
                  <a:schemeClr val="accent6"/>
                </a:solidFill>
                <a:latin typeface="Barlow" panose="020B0604020202020204" charset="0"/>
              </a:rPr>
              <a:t>This </a:t>
            </a:r>
            <a:r>
              <a:rPr lang="en-IN" sz="1100" dirty="0">
                <a:solidFill>
                  <a:schemeClr val="accent6"/>
                </a:solidFill>
                <a:latin typeface="Barlow" panose="020B0604020202020204" charset="0"/>
              </a:rPr>
              <a:t>scheme provides training to youth in Industry 4.0 skills. It has been implemented by the MSDE in collaboration with industry partners</a:t>
            </a:r>
            <a:r>
              <a:rPr lang="en-IN" sz="1100" dirty="0" smtClean="0">
                <a:solidFill>
                  <a:schemeClr val="accent6"/>
                </a:solidFill>
                <a:latin typeface="Barlow" panose="020B0604020202020204" charset="0"/>
              </a:rPr>
              <a:t>.</a:t>
            </a:r>
            <a:endParaRPr lang="en-IN" sz="1100" dirty="0">
              <a:solidFill>
                <a:schemeClr val="accent6"/>
              </a:solidFill>
              <a:latin typeface="Barlow" panose="020B0604020202020204" charset="0"/>
            </a:endParaRPr>
          </a:p>
          <a:p>
            <a:r>
              <a:rPr lang="en-IN" sz="1200" dirty="0" smtClean="0">
                <a:solidFill>
                  <a:schemeClr val="accent6"/>
                </a:solidFill>
                <a:latin typeface="Barlow" panose="020B0604020202020204" charset="0"/>
              </a:rPr>
              <a:t>5. Production </a:t>
            </a:r>
            <a:r>
              <a:rPr lang="en-IN" sz="1200" dirty="0">
                <a:solidFill>
                  <a:schemeClr val="accent6"/>
                </a:solidFill>
                <a:latin typeface="Barlow" panose="020B0604020202020204" charset="0"/>
              </a:rPr>
              <a:t>Linked Incentive (PLI) scheme</a:t>
            </a:r>
            <a:r>
              <a:rPr lang="en-IN" sz="1200" dirty="0" smtClean="0">
                <a:solidFill>
                  <a:schemeClr val="accent6"/>
                </a:solidFill>
                <a:latin typeface="Barlow" panose="020B0604020202020204" charset="0"/>
              </a:rPr>
              <a:t>:</a:t>
            </a:r>
          </a:p>
          <a:p>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This scheme provides financial incentives to companies that set up manufacturing units for high-tech products in India. It is expected to boost the production of these products in India and create jobs.</a:t>
            </a:r>
          </a:p>
        </p:txBody>
      </p:sp>
    </p:spTree>
    <p:extLst>
      <p:ext uri="{BB962C8B-B14F-4D97-AF65-F5344CB8AC3E}">
        <p14:creationId xmlns:p14="http://schemas.microsoft.com/office/powerpoint/2010/main" val="2932883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0114" y="0"/>
            <a:ext cx="8403771" cy="848400"/>
          </a:xfrm>
        </p:spPr>
        <p:txBody>
          <a:bodyPr/>
          <a:lstStyle/>
          <a:p>
            <a:r>
              <a:rPr lang="en-IN" sz="2600" b="1" dirty="0" smtClean="0">
                <a:solidFill>
                  <a:schemeClr val="bg1"/>
                </a:solidFill>
              </a:rPr>
              <a:t>Government Initiatives to Promote Industry 4.0 in India</a:t>
            </a:r>
            <a:endParaRPr lang="en-IN" sz="2600" dirty="0"/>
          </a:p>
        </p:txBody>
      </p:sp>
      <p:sp>
        <p:nvSpPr>
          <p:cNvPr id="3" name="Subtitle 2"/>
          <p:cNvSpPr>
            <a:spLocks noGrp="1"/>
          </p:cNvSpPr>
          <p:nvPr>
            <p:ph type="subTitle" idx="1"/>
          </p:nvPr>
        </p:nvSpPr>
        <p:spPr>
          <a:xfrm>
            <a:off x="742284" y="1289679"/>
            <a:ext cx="7334915" cy="4087863"/>
          </a:xfrm>
        </p:spPr>
        <p:txBody>
          <a:bodyPr/>
          <a:lstStyle/>
          <a:p>
            <a:pPr algn="l">
              <a:buFont typeface="+mj-lt"/>
              <a:buAutoNum type="alphaUcPeriod"/>
            </a:pPr>
            <a:r>
              <a:rPr lang="en-IN" sz="1200" dirty="0">
                <a:solidFill>
                  <a:schemeClr val="accent6"/>
                </a:solidFill>
                <a:latin typeface="Barlow" panose="020B0604020202020204" charset="0"/>
              </a:rPr>
              <a:t>Ministry of Electronics and Information Technology (</a:t>
            </a:r>
            <a:r>
              <a:rPr lang="en-IN" sz="1200" dirty="0" err="1">
                <a:solidFill>
                  <a:schemeClr val="accent6"/>
                </a:solidFill>
                <a:latin typeface="Barlow" panose="020B0604020202020204" charset="0"/>
              </a:rPr>
              <a:t>MeitY</a:t>
            </a:r>
            <a:r>
              <a:rPr lang="en-IN" sz="1200" dirty="0">
                <a:solidFill>
                  <a:schemeClr val="accent6"/>
                </a:solidFill>
                <a:latin typeface="Barlow" panose="020B0604020202020204" charset="0"/>
              </a:rPr>
              <a:t>): </a:t>
            </a:r>
            <a:r>
              <a:rPr lang="en-IN" sz="1200" dirty="0" err="1">
                <a:solidFill>
                  <a:schemeClr val="accent6"/>
                </a:solidFill>
                <a:latin typeface="Barlow" panose="020B0604020202020204" charset="0"/>
              </a:rPr>
              <a:t>MeitY</a:t>
            </a:r>
            <a:r>
              <a:rPr lang="en-IN" sz="1200" dirty="0">
                <a:solidFill>
                  <a:schemeClr val="accent6"/>
                </a:solidFill>
                <a:latin typeface="Barlow" panose="020B0604020202020204" charset="0"/>
              </a:rPr>
              <a:t> is responsible for developing and promoting the use of information and communication technology (ICT) in India. It has launched several initiatives to promote Industry 4.0, such as the National Manufacturing Policy 2016 and the Digital India initiative.</a:t>
            </a:r>
          </a:p>
          <a:p>
            <a:pPr algn="l">
              <a:buFont typeface="+mj-lt"/>
              <a:buAutoNum type="alphaUcPeriod"/>
            </a:pPr>
            <a:r>
              <a:rPr lang="en-IN" sz="1200" dirty="0">
                <a:solidFill>
                  <a:schemeClr val="accent6"/>
                </a:solidFill>
                <a:latin typeface="Barlow" panose="020B0604020202020204" charset="0"/>
              </a:rPr>
              <a:t>Ministry of Heavy Industry and Public Enterprises (MHI&amp;PE): MHI&amp;PE is responsible for the development of the heavy industry and public enterprises sector in India. It has launched the SAMARTH </a:t>
            </a:r>
            <a:r>
              <a:rPr lang="en-IN" sz="1200" dirty="0" err="1">
                <a:solidFill>
                  <a:schemeClr val="accent6"/>
                </a:solidFill>
                <a:latin typeface="Barlow" panose="020B0604020202020204" charset="0"/>
              </a:rPr>
              <a:t>Udyog</a:t>
            </a:r>
            <a:r>
              <a:rPr lang="en-IN" sz="1200" dirty="0">
                <a:solidFill>
                  <a:schemeClr val="accent6"/>
                </a:solidFill>
                <a:latin typeface="Barlow" panose="020B0604020202020204" charset="0"/>
              </a:rPr>
              <a:t> Bharat 4.0 initiative to promote the adoption of Industry 4.0 technologies by Indian manufacturers.</a:t>
            </a:r>
          </a:p>
          <a:p>
            <a:pPr algn="l">
              <a:buFont typeface="+mj-lt"/>
              <a:buAutoNum type="alphaUcPeriod"/>
            </a:pPr>
            <a:r>
              <a:rPr lang="en-IN" sz="1200" dirty="0">
                <a:solidFill>
                  <a:schemeClr val="accent6"/>
                </a:solidFill>
                <a:latin typeface="Barlow" panose="020B0604020202020204" charset="0"/>
              </a:rPr>
              <a:t>Ministry of Commerce and Industry (</a:t>
            </a:r>
            <a:r>
              <a:rPr lang="en-IN" sz="1200" dirty="0" err="1">
                <a:solidFill>
                  <a:schemeClr val="accent6"/>
                </a:solidFill>
                <a:latin typeface="Barlow" panose="020B0604020202020204" charset="0"/>
              </a:rPr>
              <a:t>MoCI</a:t>
            </a:r>
            <a:r>
              <a:rPr lang="en-IN" sz="1200" dirty="0">
                <a:solidFill>
                  <a:schemeClr val="accent6"/>
                </a:solidFill>
                <a:latin typeface="Barlow" panose="020B0604020202020204" charset="0"/>
              </a:rPr>
              <a:t>): </a:t>
            </a:r>
            <a:r>
              <a:rPr lang="en-IN" sz="1200" dirty="0" err="1">
                <a:solidFill>
                  <a:schemeClr val="accent6"/>
                </a:solidFill>
                <a:latin typeface="Barlow" panose="020B0604020202020204" charset="0"/>
              </a:rPr>
              <a:t>MoCI</a:t>
            </a:r>
            <a:r>
              <a:rPr lang="en-IN" sz="1200" dirty="0">
                <a:solidFill>
                  <a:schemeClr val="accent6"/>
                </a:solidFill>
                <a:latin typeface="Barlow" panose="020B0604020202020204" charset="0"/>
              </a:rPr>
              <a:t> is responsible for promoting trade and industry in India. It has launched the Make in India initiative to attract foreign investment and promote manufacturing in India.</a:t>
            </a:r>
          </a:p>
          <a:p>
            <a:pPr algn="l">
              <a:buFont typeface="+mj-lt"/>
              <a:buAutoNum type="alphaUcPeriod"/>
            </a:pPr>
            <a:r>
              <a:rPr lang="en-IN" sz="1200" dirty="0">
                <a:solidFill>
                  <a:schemeClr val="accent6"/>
                </a:solidFill>
                <a:latin typeface="Barlow" panose="020B0604020202020204" charset="0"/>
              </a:rPr>
              <a:t>Ministry of Skill Development and Entrepreneurship (MSDE): MSDE is responsible for developing skills and entrepreneurship in India. It has launched the Pradhan </a:t>
            </a:r>
            <a:r>
              <a:rPr lang="en-IN" sz="1200" dirty="0" err="1">
                <a:solidFill>
                  <a:schemeClr val="accent6"/>
                </a:solidFill>
                <a:latin typeface="Barlow" panose="020B0604020202020204" charset="0"/>
              </a:rPr>
              <a:t>Mantri</a:t>
            </a:r>
            <a:r>
              <a:rPr lang="en-IN" sz="1200" dirty="0">
                <a:solidFill>
                  <a:schemeClr val="accent6"/>
                </a:solidFill>
                <a:latin typeface="Barlow" panose="020B0604020202020204" charset="0"/>
              </a:rPr>
              <a:t> </a:t>
            </a:r>
            <a:r>
              <a:rPr lang="en-IN" sz="1200" dirty="0" err="1">
                <a:solidFill>
                  <a:schemeClr val="accent6"/>
                </a:solidFill>
                <a:latin typeface="Barlow" panose="020B0604020202020204" charset="0"/>
              </a:rPr>
              <a:t>Kaushal</a:t>
            </a:r>
            <a:r>
              <a:rPr lang="en-IN" sz="1200" dirty="0">
                <a:solidFill>
                  <a:schemeClr val="accent6"/>
                </a:solidFill>
                <a:latin typeface="Barlow" panose="020B0604020202020204" charset="0"/>
              </a:rPr>
              <a:t> </a:t>
            </a:r>
            <a:r>
              <a:rPr lang="en-IN" sz="1200" dirty="0" err="1">
                <a:solidFill>
                  <a:schemeClr val="accent6"/>
                </a:solidFill>
                <a:latin typeface="Barlow" panose="020B0604020202020204" charset="0"/>
              </a:rPr>
              <a:t>Vikas</a:t>
            </a:r>
            <a:r>
              <a:rPr lang="en-IN" sz="1200" dirty="0">
                <a:solidFill>
                  <a:schemeClr val="accent6"/>
                </a:solidFill>
                <a:latin typeface="Barlow" panose="020B0604020202020204" charset="0"/>
              </a:rPr>
              <a:t> </a:t>
            </a:r>
            <a:r>
              <a:rPr lang="en-IN" sz="1200" dirty="0" err="1">
                <a:solidFill>
                  <a:schemeClr val="accent6"/>
                </a:solidFill>
                <a:latin typeface="Barlow" panose="020B0604020202020204" charset="0"/>
              </a:rPr>
              <a:t>Yojana</a:t>
            </a:r>
            <a:r>
              <a:rPr lang="en-IN" sz="1200" dirty="0">
                <a:solidFill>
                  <a:schemeClr val="accent6"/>
                </a:solidFill>
                <a:latin typeface="Barlow" panose="020B0604020202020204" charset="0"/>
              </a:rPr>
              <a:t> (PMKVY) to provide training to youth in Industry 4.0 skills.</a:t>
            </a:r>
          </a:p>
          <a:p>
            <a:pPr algn="l">
              <a:buFont typeface="+mj-lt"/>
              <a:buAutoNum type="alphaUcPeriod"/>
            </a:pPr>
            <a:r>
              <a:rPr lang="en-IN" sz="1200" dirty="0">
                <a:solidFill>
                  <a:schemeClr val="accent6"/>
                </a:solidFill>
                <a:latin typeface="Barlow" panose="020B0604020202020204" charset="0"/>
              </a:rPr>
              <a:t>Ministry of Finance (</a:t>
            </a:r>
            <a:r>
              <a:rPr lang="en-IN" sz="1200" dirty="0" err="1">
                <a:solidFill>
                  <a:schemeClr val="accent6"/>
                </a:solidFill>
                <a:latin typeface="Barlow" panose="020B0604020202020204" charset="0"/>
              </a:rPr>
              <a:t>MoF</a:t>
            </a:r>
            <a:r>
              <a:rPr lang="en-IN" sz="1200" dirty="0">
                <a:solidFill>
                  <a:schemeClr val="accent6"/>
                </a:solidFill>
                <a:latin typeface="Barlow" panose="020B0604020202020204" charset="0"/>
              </a:rPr>
              <a:t>): </a:t>
            </a:r>
            <a:r>
              <a:rPr lang="en-IN" sz="1200" dirty="0" err="1">
                <a:solidFill>
                  <a:schemeClr val="accent6"/>
                </a:solidFill>
                <a:latin typeface="Barlow" panose="020B0604020202020204" charset="0"/>
              </a:rPr>
              <a:t>MoF</a:t>
            </a:r>
            <a:r>
              <a:rPr lang="en-IN" sz="1200" dirty="0">
                <a:solidFill>
                  <a:schemeClr val="accent6"/>
                </a:solidFill>
                <a:latin typeface="Barlow" panose="020B0604020202020204" charset="0"/>
              </a:rPr>
              <a:t> is responsible for the formulation and implementation of the government's fiscal policy. It has launched the Production Linked Incentive (PLI) scheme to promote the manufacturing of high-tech products in India.</a:t>
            </a:r>
          </a:p>
          <a:p>
            <a:pPr algn="l"/>
            <a:endParaRPr lang="en-IN" sz="1200" dirty="0"/>
          </a:p>
        </p:txBody>
      </p:sp>
      <p:sp>
        <p:nvSpPr>
          <p:cNvPr id="4" name="Rectangle 3"/>
          <p:cNvSpPr/>
          <p:nvPr/>
        </p:nvSpPr>
        <p:spPr>
          <a:xfrm>
            <a:off x="1023725" y="754005"/>
            <a:ext cx="2855269" cy="400110"/>
          </a:xfrm>
          <a:prstGeom prst="rect">
            <a:avLst/>
          </a:prstGeom>
        </p:spPr>
        <p:txBody>
          <a:bodyPr wrap="none">
            <a:spAutoFit/>
          </a:bodyPr>
          <a:lstStyle/>
          <a:p>
            <a:r>
              <a:rPr lang="en-IN" sz="2000" b="1" dirty="0">
                <a:solidFill>
                  <a:schemeClr val="bg1">
                    <a:lumMod val="60000"/>
                    <a:lumOff val="40000"/>
                  </a:schemeClr>
                </a:solidFill>
                <a:latin typeface="Barlow" panose="020B0604020202020204" charset="0"/>
              </a:rPr>
              <a:t> Government Ministries </a:t>
            </a:r>
          </a:p>
        </p:txBody>
      </p:sp>
    </p:spTree>
    <p:extLst>
      <p:ext uri="{BB962C8B-B14F-4D97-AF65-F5344CB8AC3E}">
        <p14:creationId xmlns:p14="http://schemas.microsoft.com/office/powerpoint/2010/main" val="16255678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09"/>
        <p:cNvGrpSpPr/>
        <p:nvPr/>
      </p:nvGrpSpPr>
      <p:grpSpPr>
        <a:xfrm>
          <a:off x="0" y="0"/>
          <a:ext cx="0" cy="0"/>
          <a:chOff x="0" y="0"/>
          <a:chExt cx="0" cy="0"/>
        </a:xfrm>
      </p:grpSpPr>
      <p:sp>
        <p:nvSpPr>
          <p:cNvPr id="1210" name="Google Shape;1210;p31"/>
          <p:cNvSpPr txBox="1">
            <a:spLocks noGrp="1"/>
          </p:cNvSpPr>
          <p:nvPr>
            <p:ph type="title"/>
          </p:nvPr>
        </p:nvSpPr>
        <p:spPr>
          <a:xfrm>
            <a:off x="1963400" y="3220825"/>
            <a:ext cx="5217300" cy="4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smtClean="0">
                <a:solidFill>
                  <a:schemeClr val="lt1"/>
                </a:solidFill>
                <a:latin typeface="Barlow Condensed"/>
                <a:ea typeface="Barlow Condensed"/>
                <a:cs typeface="Barlow Condensed"/>
                <a:sym typeface="Barlow Condensed"/>
              </a:rPr>
              <a:t>.</a:t>
            </a:r>
            <a:endParaRPr sz="1200" dirty="0">
              <a:solidFill>
                <a:schemeClr val="lt1"/>
              </a:solidFill>
              <a:latin typeface="Barlow Condensed"/>
              <a:ea typeface="Barlow Condensed"/>
              <a:cs typeface="Barlow Condensed"/>
              <a:sym typeface="Barlow Condensed"/>
            </a:endParaRPr>
          </a:p>
        </p:txBody>
      </p:sp>
      <p:sp>
        <p:nvSpPr>
          <p:cNvPr id="1211" name="Google Shape;1211;p31"/>
          <p:cNvSpPr txBox="1">
            <a:spLocks noGrp="1"/>
          </p:cNvSpPr>
          <p:nvPr>
            <p:ph type="subTitle" idx="1"/>
          </p:nvPr>
        </p:nvSpPr>
        <p:spPr>
          <a:xfrm>
            <a:off x="544286" y="349243"/>
            <a:ext cx="2271485" cy="476791"/>
          </a:xfrm>
          <a:prstGeom prst="rect">
            <a:avLst/>
          </a:prstGeom>
        </p:spPr>
        <p:txBody>
          <a:bodyPr spcFirstLastPara="1" wrap="square" lIns="91425" tIns="91425" rIns="91425" bIns="91425" anchor="b" anchorCtr="0">
            <a:noAutofit/>
          </a:bodyPr>
          <a:lstStyle/>
          <a:p>
            <a:pPr marL="0" lvl="0" indent="0" algn="l">
              <a:buSzPts val="1100"/>
            </a:pPr>
            <a:r>
              <a:rPr lang="en-US" sz="2600" b="1" dirty="0">
                <a:solidFill>
                  <a:schemeClr val="bg1"/>
                </a:solidFill>
                <a:latin typeface="Barlow" panose="020B0604020202020204" charset="0"/>
              </a:rPr>
              <a:t>Stakeholders</a:t>
            </a:r>
            <a:endParaRPr sz="2600" b="1" dirty="0">
              <a:solidFill>
                <a:schemeClr val="bg1"/>
              </a:solidFill>
              <a:latin typeface="Barlow" panose="020B0604020202020204" charset="0"/>
            </a:endParaRPr>
          </a:p>
        </p:txBody>
      </p:sp>
      <p:grpSp>
        <p:nvGrpSpPr>
          <p:cNvPr id="1212" name="Google Shape;1212;p31"/>
          <p:cNvGrpSpPr/>
          <p:nvPr/>
        </p:nvGrpSpPr>
        <p:grpSpPr>
          <a:xfrm>
            <a:off x="1088100" y="925950"/>
            <a:ext cx="315575" cy="366750"/>
            <a:chOff x="8558925" y="4522650"/>
            <a:chExt cx="315575" cy="366750"/>
          </a:xfrm>
        </p:grpSpPr>
        <p:grpSp>
          <p:nvGrpSpPr>
            <p:cNvPr id="1213" name="Google Shape;1213;p31"/>
            <p:cNvGrpSpPr/>
            <p:nvPr/>
          </p:nvGrpSpPr>
          <p:grpSpPr>
            <a:xfrm>
              <a:off x="8558925" y="4629825"/>
              <a:ext cx="107200" cy="107175"/>
              <a:chOff x="4125350" y="1946513"/>
              <a:chExt cx="107200" cy="107175"/>
            </a:xfrm>
          </p:grpSpPr>
          <p:sp>
            <p:nvSpPr>
              <p:cNvPr id="1214" name="Google Shape;1214;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31"/>
            <p:cNvGrpSpPr/>
            <p:nvPr/>
          </p:nvGrpSpPr>
          <p:grpSpPr>
            <a:xfrm>
              <a:off x="8711325" y="4782225"/>
              <a:ext cx="107200" cy="107175"/>
              <a:chOff x="4125350" y="1946513"/>
              <a:chExt cx="107200" cy="107175"/>
            </a:xfrm>
          </p:grpSpPr>
          <p:sp>
            <p:nvSpPr>
              <p:cNvPr id="1217" name="Google Shape;1217;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31"/>
            <p:cNvGrpSpPr/>
            <p:nvPr/>
          </p:nvGrpSpPr>
          <p:grpSpPr>
            <a:xfrm>
              <a:off x="8767300" y="4522650"/>
              <a:ext cx="107200" cy="107175"/>
              <a:chOff x="4125350" y="1946513"/>
              <a:chExt cx="107200" cy="107175"/>
            </a:xfrm>
          </p:grpSpPr>
          <p:sp>
            <p:nvSpPr>
              <p:cNvPr id="1220" name="Google Shape;1220;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 name="Google Shape;1222;p31"/>
          <p:cNvGrpSpPr/>
          <p:nvPr/>
        </p:nvGrpSpPr>
        <p:grpSpPr>
          <a:xfrm rot="10800000" flipH="1">
            <a:off x="1304300" y="3888441"/>
            <a:ext cx="194400" cy="112209"/>
            <a:chOff x="265900" y="3852516"/>
            <a:chExt cx="194400" cy="112209"/>
          </a:xfrm>
        </p:grpSpPr>
        <p:sp>
          <p:nvSpPr>
            <p:cNvPr id="1223" name="Google Shape;1223;p31"/>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1"/>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31"/>
          <p:cNvGrpSpPr/>
          <p:nvPr/>
        </p:nvGrpSpPr>
        <p:grpSpPr>
          <a:xfrm flipH="1">
            <a:off x="7380725" y="925941"/>
            <a:ext cx="194400" cy="112209"/>
            <a:chOff x="265900" y="3852516"/>
            <a:chExt cx="194400" cy="112209"/>
          </a:xfrm>
        </p:grpSpPr>
        <p:sp>
          <p:nvSpPr>
            <p:cNvPr id="1226" name="Google Shape;1226;p31"/>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1"/>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31"/>
          <p:cNvGrpSpPr/>
          <p:nvPr/>
        </p:nvGrpSpPr>
        <p:grpSpPr>
          <a:xfrm rot="5400000">
            <a:off x="7456475" y="3761175"/>
            <a:ext cx="315575" cy="366750"/>
            <a:chOff x="8558925" y="4522650"/>
            <a:chExt cx="315575" cy="366750"/>
          </a:xfrm>
        </p:grpSpPr>
        <p:grpSp>
          <p:nvGrpSpPr>
            <p:cNvPr id="1229" name="Google Shape;1229;p31"/>
            <p:cNvGrpSpPr/>
            <p:nvPr/>
          </p:nvGrpSpPr>
          <p:grpSpPr>
            <a:xfrm>
              <a:off x="8558925" y="4629825"/>
              <a:ext cx="107200" cy="107175"/>
              <a:chOff x="4125350" y="1946513"/>
              <a:chExt cx="107200" cy="107175"/>
            </a:xfrm>
          </p:grpSpPr>
          <p:sp>
            <p:nvSpPr>
              <p:cNvPr id="1230" name="Google Shape;1230;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31"/>
            <p:cNvGrpSpPr/>
            <p:nvPr/>
          </p:nvGrpSpPr>
          <p:grpSpPr>
            <a:xfrm>
              <a:off x="8711325" y="4782225"/>
              <a:ext cx="107200" cy="107175"/>
              <a:chOff x="4125350" y="1946513"/>
              <a:chExt cx="107200" cy="107175"/>
            </a:xfrm>
          </p:grpSpPr>
          <p:sp>
            <p:nvSpPr>
              <p:cNvPr id="1233" name="Google Shape;1233;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31"/>
            <p:cNvGrpSpPr/>
            <p:nvPr/>
          </p:nvGrpSpPr>
          <p:grpSpPr>
            <a:xfrm>
              <a:off x="8767300" y="4522650"/>
              <a:ext cx="107200" cy="107175"/>
              <a:chOff x="4125350" y="1946513"/>
              <a:chExt cx="107200" cy="107175"/>
            </a:xfrm>
          </p:grpSpPr>
          <p:sp>
            <p:nvSpPr>
              <p:cNvPr id="1236" name="Google Shape;1236;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9" name="Google Shape;1239;p31"/>
          <p:cNvGrpSpPr/>
          <p:nvPr/>
        </p:nvGrpSpPr>
        <p:grpSpPr>
          <a:xfrm flipH="1">
            <a:off x="4391436" y="4291309"/>
            <a:ext cx="361129" cy="3106418"/>
            <a:chOff x="6317900" y="1197313"/>
            <a:chExt cx="180700" cy="1554375"/>
          </a:xfrm>
        </p:grpSpPr>
        <p:sp>
          <p:nvSpPr>
            <p:cNvPr id="1240" name="Google Shape;1240;p31"/>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1"/>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1"/>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1"/>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1"/>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1"/>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31"/>
          <p:cNvGrpSpPr/>
          <p:nvPr/>
        </p:nvGrpSpPr>
        <p:grpSpPr>
          <a:xfrm flipH="1">
            <a:off x="4352623" y="430931"/>
            <a:ext cx="438754" cy="772904"/>
            <a:chOff x="4950175" y="2998438"/>
            <a:chExt cx="88725" cy="156300"/>
          </a:xfrm>
        </p:grpSpPr>
        <p:sp>
          <p:nvSpPr>
            <p:cNvPr id="1247" name="Google Shape;1247;p31"/>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1"/>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1"/>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1"/>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1"/>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1"/>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1"/>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1"/>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1"/>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1"/>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1"/>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1"/>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1"/>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1"/>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1"/>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1"/>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1"/>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1"/>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1"/>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1"/>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1"/>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1"/>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1"/>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1"/>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1"/>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p:cNvSpPr/>
          <p:nvPr/>
        </p:nvSpPr>
        <p:spPr>
          <a:xfrm>
            <a:off x="390830" y="1026807"/>
            <a:ext cx="3983069" cy="3662541"/>
          </a:xfrm>
          <a:prstGeom prst="rect">
            <a:avLst/>
          </a:prstGeom>
        </p:spPr>
        <p:txBody>
          <a:bodyPr wrap="square">
            <a:spAutoFit/>
          </a:bodyPr>
          <a:lstStyle/>
          <a:p>
            <a:r>
              <a:rPr lang="en-IN" sz="1100" b="1" dirty="0">
                <a:solidFill>
                  <a:schemeClr val="accent6"/>
                </a:solidFill>
                <a:latin typeface="Barlow" panose="020B0604020202020204" charset="0"/>
              </a:rPr>
              <a:t>Front Runner Industries (Initiators - World):</a:t>
            </a:r>
          </a:p>
          <a:p>
            <a:r>
              <a:rPr lang="en-IN" sz="1100" dirty="0">
                <a:solidFill>
                  <a:schemeClr val="accent6"/>
                </a:solidFill>
                <a:latin typeface="Barlow" panose="020B0604020202020204" charset="0"/>
              </a:rPr>
              <a:t>A. Bosch</a:t>
            </a:r>
          </a:p>
          <a:p>
            <a:r>
              <a:rPr lang="en-IN" sz="1100" dirty="0">
                <a:solidFill>
                  <a:schemeClr val="accent6"/>
                </a:solidFill>
                <a:latin typeface="Barlow" panose="020B0604020202020204" charset="0"/>
              </a:rPr>
              <a:t>B. Siemens</a:t>
            </a:r>
          </a:p>
          <a:p>
            <a:r>
              <a:rPr lang="en-IN" sz="1100" dirty="0">
                <a:solidFill>
                  <a:schemeClr val="accent6"/>
                </a:solidFill>
                <a:latin typeface="Barlow" panose="020B0604020202020204" charset="0"/>
              </a:rPr>
              <a:t>C. SAP</a:t>
            </a:r>
          </a:p>
          <a:p>
            <a:r>
              <a:rPr lang="en-IN" sz="1100" dirty="0">
                <a:solidFill>
                  <a:schemeClr val="accent6"/>
                </a:solidFill>
                <a:latin typeface="Barlow" panose="020B0604020202020204" charset="0"/>
              </a:rPr>
              <a:t>D. ZF Friedrichshafen</a:t>
            </a:r>
          </a:p>
          <a:p>
            <a:r>
              <a:rPr lang="en-IN" sz="1100" dirty="0">
                <a:solidFill>
                  <a:schemeClr val="accent6"/>
                </a:solidFill>
                <a:latin typeface="Barlow" panose="020B0604020202020204" charset="0"/>
              </a:rPr>
              <a:t>E. </a:t>
            </a:r>
            <a:r>
              <a:rPr lang="en-IN" sz="1100" dirty="0" smtClean="0">
                <a:solidFill>
                  <a:schemeClr val="accent6"/>
                </a:solidFill>
                <a:latin typeface="Barlow" panose="020B0604020202020204" charset="0"/>
              </a:rPr>
              <a:t>Continental</a:t>
            </a:r>
            <a:br>
              <a:rPr lang="en-IN" sz="1100" dirty="0" smtClean="0">
                <a:solidFill>
                  <a:schemeClr val="accent6"/>
                </a:solidFill>
                <a:latin typeface="Barlow" panose="020B0604020202020204" charset="0"/>
              </a:rPr>
            </a:br>
            <a:r>
              <a:rPr lang="en-IN" sz="1100" b="1" dirty="0" smtClean="0">
                <a:solidFill>
                  <a:schemeClr val="accent6"/>
                </a:solidFill>
                <a:latin typeface="Barlow" panose="020B0604020202020204" charset="0"/>
              </a:rPr>
              <a:t/>
            </a:r>
            <a:br>
              <a:rPr lang="en-IN" sz="1100" b="1" dirty="0" smtClean="0">
                <a:solidFill>
                  <a:schemeClr val="accent6"/>
                </a:solidFill>
                <a:latin typeface="Barlow" panose="020B0604020202020204" charset="0"/>
              </a:rPr>
            </a:br>
            <a:r>
              <a:rPr lang="en-IN" sz="1100" b="1" dirty="0" smtClean="0">
                <a:solidFill>
                  <a:schemeClr val="accent6"/>
                </a:solidFill>
                <a:latin typeface="Barlow" panose="020B0604020202020204" charset="0"/>
              </a:rPr>
              <a:t>Existing </a:t>
            </a:r>
            <a:r>
              <a:rPr lang="en-IN" sz="1100" b="1" dirty="0">
                <a:solidFill>
                  <a:schemeClr val="accent6"/>
                </a:solidFill>
                <a:latin typeface="Barlow" panose="020B0604020202020204" charset="0"/>
              </a:rPr>
              <a:t>Industries in India:</a:t>
            </a:r>
          </a:p>
          <a:p>
            <a:r>
              <a:rPr lang="en-IN" sz="1100" dirty="0">
                <a:solidFill>
                  <a:schemeClr val="accent6"/>
                </a:solidFill>
                <a:latin typeface="Barlow" panose="020B0604020202020204" charset="0"/>
              </a:rPr>
              <a:t>A. Automotive: </a:t>
            </a:r>
            <a:r>
              <a:rPr lang="en-IN" sz="1100" dirty="0" err="1">
                <a:solidFill>
                  <a:schemeClr val="accent6"/>
                </a:solidFill>
                <a:latin typeface="Barlow" panose="020B0604020202020204" charset="0"/>
              </a:rPr>
              <a:t>Maruti</a:t>
            </a:r>
            <a:r>
              <a:rPr lang="en-IN" sz="1100" dirty="0">
                <a:solidFill>
                  <a:schemeClr val="accent6"/>
                </a:solidFill>
                <a:latin typeface="Barlow" panose="020B0604020202020204" charset="0"/>
              </a:rPr>
              <a:t> Suzuki, Hero MotoCorp, Tata Motors, Mahindra &amp; Mahindra</a:t>
            </a:r>
          </a:p>
          <a:p>
            <a:r>
              <a:rPr lang="en-IN" sz="1100" dirty="0">
                <a:solidFill>
                  <a:schemeClr val="accent6"/>
                </a:solidFill>
                <a:latin typeface="Barlow" panose="020B0604020202020204" charset="0"/>
              </a:rPr>
              <a:t>B. Manufacturing: TCS, Infosys, Wipro, HCL, Tech Mahindra</a:t>
            </a:r>
          </a:p>
          <a:p>
            <a:r>
              <a:rPr lang="en-IN" sz="1100" dirty="0">
                <a:solidFill>
                  <a:schemeClr val="accent6"/>
                </a:solidFill>
                <a:latin typeface="Barlow" panose="020B0604020202020204" charset="0"/>
              </a:rPr>
              <a:t>C. Retail: Reliance Retail, Future Retail, D-Mart, Flipkart, Amazon</a:t>
            </a:r>
          </a:p>
          <a:p>
            <a:r>
              <a:rPr lang="en-IN" sz="1100" dirty="0">
                <a:solidFill>
                  <a:schemeClr val="accent6"/>
                </a:solidFill>
                <a:latin typeface="Barlow" panose="020B0604020202020204" charset="0"/>
              </a:rPr>
              <a:t>D. Energy: ONGC, IOCL, BPCL, HPCL, NTPC</a:t>
            </a:r>
          </a:p>
          <a:p>
            <a:r>
              <a:rPr lang="en-IN" sz="1100" dirty="0" smtClean="0">
                <a:solidFill>
                  <a:schemeClr val="accent6"/>
                </a:solidFill>
                <a:latin typeface="Barlow" panose="020B0604020202020204" charset="0"/>
              </a:rPr>
              <a:t/>
            </a:r>
            <a:br>
              <a:rPr lang="en-IN" sz="1100" dirty="0" smtClean="0">
                <a:solidFill>
                  <a:schemeClr val="accent6"/>
                </a:solidFill>
                <a:latin typeface="Barlow" panose="020B0604020202020204" charset="0"/>
              </a:rPr>
            </a:br>
            <a:r>
              <a:rPr lang="en-IN" sz="1100" b="1" dirty="0" smtClean="0">
                <a:solidFill>
                  <a:schemeClr val="accent6"/>
                </a:solidFill>
                <a:latin typeface="Barlow" panose="020B0604020202020204" charset="0"/>
              </a:rPr>
              <a:t>Possible </a:t>
            </a:r>
            <a:r>
              <a:rPr lang="en-IN" sz="1100" b="1" dirty="0">
                <a:solidFill>
                  <a:schemeClr val="accent6"/>
                </a:solidFill>
                <a:latin typeface="Barlow" panose="020B0604020202020204" charset="0"/>
              </a:rPr>
              <a:t>Industries in India:</a:t>
            </a:r>
          </a:p>
          <a:p>
            <a:r>
              <a:rPr lang="en-IN" sz="1100" dirty="0" smtClean="0">
                <a:solidFill>
                  <a:schemeClr val="accent6"/>
                </a:solidFill>
                <a:latin typeface="Barlow" panose="020B0604020202020204" charset="0"/>
              </a:rPr>
              <a:t>A. Agriculture.</a:t>
            </a:r>
          </a:p>
          <a:p>
            <a:r>
              <a:rPr lang="en-IN" sz="1100" dirty="0" smtClean="0">
                <a:solidFill>
                  <a:schemeClr val="accent6"/>
                </a:solidFill>
                <a:latin typeface="Barlow" panose="020B0604020202020204" charset="0"/>
              </a:rPr>
              <a:t>B</a:t>
            </a:r>
            <a:r>
              <a:rPr lang="en-IN" sz="1100" dirty="0">
                <a:solidFill>
                  <a:schemeClr val="accent6"/>
                </a:solidFill>
                <a:latin typeface="Barlow" panose="020B0604020202020204" charset="0"/>
              </a:rPr>
              <a:t>. </a:t>
            </a:r>
            <a:r>
              <a:rPr lang="en-IN" sz="1100" dirty="0" smtClean="0">
                <a:solidFill>
                  <a:schemeClr val="accent6"/>
                </a:solidFill>
                <a:latin typeface="Barlow" panose="020B0604020202020204" charset="0"/>
              </a:rPr>
              <a:t>Construction.</a:t>
            </a:r>
          </a:p>
          <a:p>
            <a:r>
              <a:rPr lang="en-IN" sz="1100" dirty="0" smtClean="0">
                <a:solidFill>
                  <a:schemeClr val="accent6"/>
                </a:solidFill>
                <a:latin typeface="Barlow" panose="020B0604020202020204" charset="0"/>
              </a:rPr>
              <a:t>C</a:t>
            </a:r>
            <a:r>
              <a:rPr lang="en-IN" sz="1100" dirty="0">
                <a:solidFill>
                  <a:schemeClr val="accent6"/>
                </a:solidFill>
                <a:latin typeface="Barlow" panose="020B0604020202020204" charset="0"/>
              </a:rPr>
              <a:t>. </a:t>
            </a:r>
            <a:r>
              <a:rPr lang="en-IN" sz="1100" dirty="0" smtClean="0">
                <a:solidFill>
                  <a:schemeClr val="accent6"/>
                </a:solidFill>
                <a:latin typeface="Barlow" panose="020B0604020202020204" charset="0"/>
              </a:rPr>
              <a:t>Logistics.</a:t>
            </a:r>
          </a:p>
          <a:p>
            <a:r>
              <a:rPr lang="en-IN" sz="1100" dirty="0" smtClean="0">
                <a:solidFill>
                  <a:schemeClr val="accent6"/>
                </a:solidFill>
                <a:latin typeface="Barlow" panose="020B0604020202020204" charset="0"/>
              </a:rPr>
              <a:t>D</a:t>
            </a:r>
            <a:r>
              <a:rPr lang="en-IN" sz="1100" dirty="0">
                <a:solidFill>
                  <a:schemeClr val="accent6"/>
                </a:solidFill>
                <a:latin typeface="Barlow" panose="020B0604020202020204" charset="0"/>
              </a:rPr>
              <a:t>. </a:t>
            </a:r>
            <a:r>
              <a:rPr lang="en-IN" sz="1100" dirty="0" smtClean="0">
                <a:solidFill>
                  <a:schemeClr val="accent6"/>
                </a:solidFill>
                <a:latin typeface="Barlow" panose="020B0604020202020204" charset="0"/>
              </a:rPr>
              <a:t>Transportation.</a:t>
            </a:r>
            <a:endParaRPr lang="en-IN" sz="1100" dirty="0">
              <a:solidFill>
                <a:schemeClr val="accent6"/>
              </a:solidFill>
              <a:latin typeface="Barlow" panose="020B0604020202020204" charset="0"/>
            </a:endParaRPr>
          </a:p>
          <a:p>
            <a:pPr lvl="0">
              <a:buClr>
                <a:schemeClr val="dk1"/>
              </a:buClr>
              <a:buSzPts val="1100"/>
            </a:pPr>
            <a:endParaRPr lang="en-IN" sz="1200" dirty="0">
              <a:solidFill>
                <a:schemeClr val="accent6"/>
              </a:solidFill>
              <a:latin typeface="Barlow" panose="020B0604020202020204" charset="0"/>
            </a:endParaRPr>
          </a:p>
        </p:txBody>
      </p:sp>
      <p:sp>
        <p:nvSpPr>
          <p:cNvPr id="3" name="Rectangle 2"/>
          <p:cNvSpPr/>
          <p:nvPr/>
        </p:nvSpPr>
        <p:spPr>
          <a:xfrm>
            <a:off x="4572050" y="1864716"/>
            <a:ext cx="3925005" cy="1107996"/>
          </a:xfrm>
          <a:prstGeom prst="rect">
            <a:avLst/>
          </a:prstGeom>
        </p:spPr>
        <p:txBody>
          <a:bodyPr wrap="square">
            <a:spAutoFit/>
          </a:bodyPr>
          <a:lstStyle/>
          <a:p>
            <a:r>
              <a:rPr lang="en-IN" sz="1100" b="1" dirty="0">
                <a:solidFill>
                  <a:schemeClr val="accent6"/>
                </a:solidFill>
                <a:latin typeface="Barlow" panose="020B0604020202020204" charset="0"/>
              </a:rPr>
              <a:t>Front Runner Industries (Initiators - India):</a:t>
            </a:r>
          </a:p>
          <a:p>
            <a:pPr lvl="3"/>
            <a:r>
              <a:rPr lang="en-IN" sz="1100" dirty="0">
                <a:solidFill>
                  <a:schemeClr val="accent6"/>
                </a:solidFill>
                <a:latin typeface="Barlow" panose="020B0604020202020204" charset="0"/>
              </a:rPr>
              <a:t>A. Mahindra &amp; Mahindra (Automotive, Agriculture)</a:t>
            </a:r>
          </a:p>
          <a:p>
            <a:pPr lvl="3"/>
            <a:r>
              <a:rPr lang="en-IN" sz="1100" dirty="0">
                <a:solidFill>
                  <a:schemeClr val="accent6"/>
                </a:solidFill>
                <a:latin typeface="Barlow" panose="020B0604020202020204" charset="0"/>
              </a:rPr>
              <a:t>B. Tata Motors (Automotive)</a:t>
            </a:r>
          </a:p>
          <a:p>
            <a:pPr lvl="3"/>
            <a:r>
              <a:rPr lang="en-IN" sz="1100" dirty="0">
                <a:solidFill>
                  <a:schemeClr val="accent6"/>
                </a:solidFill>
                <a:latin typeface="Barlow" panose="020B0604020202020204" charset="0"/>
              </a:rPr>
              <a:t>C. Larsen &amp; Toubro (Manufacturing, Construction, Energy)</a:t>
            </a:r>
          </a:p>
          <a:p>
            <a:pPr lvl="3"/>
            <a:r>
              <a:rPr lang="en-IN" sz="1100" dirty="0">
                <a:solidFill>
                  <a:schemeClr val="accent6"/>
                </a:solidFill>
                <a:latin typeface="Barlow" panose="020B0604020202020204" charset="0"/>
              </a:rPr>
              <a:t>D. Jindal Steel &amp; Power (Energy)</a:t>
            </a:r>
          </a:p>
          <a:p>
            <a:pPr lvl="3"/>
            <a:r>
              <a:rPr lang="en-IN" sz="1100" dirty="0">
                <a:solidFill>
                  <a:schemeClr val="accent6"/>
                </a:solidFill>
                <a:latin typeface="Barlow" panose="020B0604020202020204" charset="0"/>
              </a:rPr>
              <a:t>E. Reliance Industries (Energy, Retail)</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2475" y="3590939"/>
            <a:ext cx="5217300" cy="490200"/>
          </a:xfrm>
        </p:spPr>
        <p:txBody>
          <a:bodyPr/>
          <a:lstStyle/>
          <a:p>
            <a:r>
              <a:rPr lang="en-US" sz="100" dirty="0" smtClean="0"/>
              <a:t>.</a:t>
            </a:r>
            <a:br>
              <a:rPr lang="en-US" sz="100" dirty="0" smtClean="0"/>
            </a:br>
            <a:endParaRPr lang="en-IN" sz="100" dirty="0"/>
          </a:p>
        </p:txBody>
      </p:sp>
      <p:sp>
        <p:nvSpPr>
          <p:cNvPr id="3" name="Subtitle 2"/>
          <p:cNvSpPr>
            <a:spLocks noGrp="1"/>
          </p:cNvSpPr>
          <p:nvPr>
            <p:ph type="subTitle" idx="1"/>
          </p:nvPr>
        </p:nvSpPr>
        <p:spPr>
          <a:xfrm>
            <a:off x="1447900" y="2056239"/>
            <a:ext cx="6146700" cy="1306200"/>
          </a:xfrm>
        </p:spPr>
        <p:txBody>
          <a:bodyPr/>
          <a:lstStyle/>
          <a:p>
            <a:r>
              <a:rPr lang="en-US" sz="100" dirty="0" smtClean="0"/>
              <a:t>.</a:t>
            </a:r>
            <a:endParaRPr lang="en-IN" sz="100" dirty="0"/>
          </a:p>
        </p:txBody>
      </p:sp>
      <p:sp>
        <p:nvSpPr>
          <p:cNvPr id="4" name="Rectangle 3"/>
          <p:cNvSpPr/>
          <p:nvPr/>
        </p:nvSpPr>
        <p:spPr>
          <a:xfrm>
            <a:off x="254000" y="674857"/>
            <a:ext cx="4775200" cy="4324261"/>
          </a:xfrm>
          <a:prstGeom prst="rect">
            <a:avLst/>
          </a:prstGeom>
        </p:spPr>
        <p:txBody>
          <a:bodyPr wrap="square">
            <a:spAutoFit/>
          </a:bodyPr>
          <a:lstStyle/>
          <a:p>
            <a:endParaRPr lang="en-IN" sz="1100" dirty="0">
              <a:solidFill>
                <a:schemeClr val="accent6"/>
              </a:solidFill>
              <a:latin typeface="Barlow" panose="020B0604020202020204" charset="0"/>
            </a:endParaRPr>
          </a:p>
          <a:p>
            <a:endParaRPr lang="en-IN" sz="1100" dirty="0">
              <a:solidFill>
                <a:schemeClr val="accent6"/>
              </a:solidFill>
              <a:latin typeface="Barlow" panose="020B0604020202020204" charset="0"/>
            </a:endParaRPr>
          </a:p>
          <a:p>
            <a:r>
              <a:rPr lang="en-IN" sz="1100" dirty="0" smtClean="0">
                <a:solidFill>
                  <a:schemeClr val="accent6"/>
                </a:solidFill>
                <a:latin typeface="Barlow" panose="020B0604020202020204" charset="0"/>
              </a:rPr>
              <a:t>1 </a:t>
            </a:r>
            <a:r>
              <a:rPr lang="en-IN" sz="1100" dirty="0">
                <a:solidFill>
                  <a:schemeClr val="accent6"/>
                </a:solidFill>
                <a:latin typeface="Barlow" panose="020B0604020202020204" charset="0"/>
              </a:rPr>
              <a:t>Government Institutions:</a:t>
            </a:r>
          </a:p>
          <a:p>
            <a:r>
              <a:rPr lang="en-IN" sz="1100" dirty="0" err="1" smtClean="0">
                <a:solidFill>
                  <a:schemeClr val="accent6"/>
                </a:solidFill>
                <a:latin typeface="Barlow" panose="020B0604020202020204" charset="0"/>
              </a:rPr>
              <a:t>A.Bureau</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of Indian Standards (BIS) </a:t>
            </a:r>
          </a:p>
          <a:p>
            <a:r>
              <a:rPr lang="en-IN" sz="1100" dirty="0" err="1" smtClean="0">
                <a:solidFill>
                  <a:schemeClr val="accent6"/>
                </a:solidFill>
                <a:latin typeface="Barlow" panose="020B0604020202020204" charset="0"/>
              </a:rPr>
              <a:t>B.Ministry</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of Electronics and Information Technology (</a:t>
            </a:r>
            <a:r>
              <a:rPr lang="en-IN" sz="1100" dirty="0" err="1">
                <a:solidFill>
                  <a:schemeClr val="accent6"/>
                </a:solidFill>
                <a:latin typeface="Barlow" panose="020B0604020202020204" charset="0"/>
              </a:rPr>
              <a:t>MeitY</a:t>
            </a:r>
            <a:r>
              <a:rPr lang="en-IN" sz="1100" dirty="0">
                <a:solidFill>
                  <a:schemeClr val="accent6"/>
                </a:solidFill>
                <a:latin typeface="Barlow" panose="020B0604020202020204" charset="0"/>
              </a:rPr>
              <a:t>)</a:t>
            </a:r>
          </a:p>
          <a:p>
            <a:r>
              <a:rPr lang="en-IN" sz="1100" dirty="0" err="1" smtClean="0">
                <a:solidFill>
                  <a:schemeClr val="accent6"/>
                </a:solidFill>
                <a:latin typeface="Barlow" panose="020B0604020202020204" charset="0"/>
              </a:rPr>
              <a:t>C.Ministry</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of Commerce and Industry</a:t>
            </a:r>
          </a:p>
          <a:p>
            <a:endParaRPr lang="en-IN" sz="1100" dirty="0">
              <a:solidFill>
                <a:schemeClr val="accent6"/>
              </a:solidFill>
              <a:latin typeface="Barlow" panose="020B0604020202020204" charset="0"/>
            </a:endParaRPr>
          </a:p>
          <a:p>
            <a:r>
              <a:rPr lang="en-IN" sz="1100" dirty="0" smtClean="0">
                <a:solidFill>
                  <a:schemeClr val="accent6"/>
                </a:solidFill>
                <a:latin typeface="Barlow" panose="020B0604020202020204" charset="0"/>
              </a:rPr>
              <a:t>2 </a:t>
            </a:r>
            <a:r>
              <a:rPr lang="en-IN" sz="1100" dirty="0">
                <a:solidFill>
                  <a:schemeClr val="accent6"/>
                </a:solidFill>
                <a:latin typeface="Barlow" panose="020B0604020202020204" charset="0"/>
              </a:rPr>
              <a:t>Industry Associations :</a:t>
            </a:r>
          </a:p>
          <a:p>
            <a:r>
              <a:rPr lang="en-IN" sz="1100" dirty="0" err="1" smtClean="0">
                <a:solidFill>
                  <a:schemeClr val="accent6"/>
                </a:solidFill>
                <a:latin typeface="Barlow" panose="020B0604020202020204" charset="0"/>
              </a:rPr>
              <a:t>A.Confederation</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of Indian Industry (CII)</a:t>
            </a:r>
          </a:p>
          <a:p>
            <a:r>
              <a:rPr lang="en-IN" sz="1100" dirty="0" err="1" smtClean="0">
                <a:solidFill>
                  <a:schemeClr val="accent6"/>
                </a:solidFill>
                <a:latin typeface="Barlow" panose="020B0604020202020204" charset="0"/>
              </a:rPr>
              <a:t>B.Federation</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of Indian Chambers of Commerce and Industry (FICCI)</a:t>
            </a:r>
          </a:p>
          <a:p>
            <a:r>
              <a:rPr lang="en-IN" sz="1100" dirty="0" smtClean="0">
                <a:solidFill>
                  <a:schemeClr val="accent6"/>
                </a:solidFill>
                <a:latin typeface="Barlow" panose="020B0604020202020204" charset="0"/>
              </a:rPr>
              <a:t>C.NASSCOM </a:t>
            </a:r>
            <a:r>
              <a:rPr lang="en-IN" sz="1100" dirty="0">
                <a:solidFill>
                  <a:schemeClr val="accent6"/>
                </a:solidFill>
                <a:latin typeface="Barlow" panose="020B0604020202020204" charset="0"/>
              </a:rPr>
              <a:t>(National Association of Software and Service Companies)</a:t>
            </a:r>
          </a:p>
          <a:p>
            <a:endParaRPr lang="en-IN" sz="1100" dirty="0">
              <a:solidFill>
                <a:schemeClr val="accent6"/>
              </a:solidFill>
              <a:latin typeface="Barlow" panose="020B0604020202020204" charset="0"/>
            </a:endParaRPr>
          </a:p>
          <a:p>
            <a:r>
              <a:rPr lang="en-IN" sz="1100" dirty="0" smtClean="0">
                <a:solidFill>
                  <a:schemeClr val="accent6"/>
                </a:solidFill>
                <a:latin typeface="Barlow" panose="020B0604020202020204" charset="0"/>
              </a:rPr>
              <a:t>3 </a:t>
            </a:r>
            <a:r>
              <a:rPr lang="en-IN" sz="1100" dirty="0">
                <a:solidFill>
                  <a:schemeClr val="accent6"/>
                </a:solidFill>
                <a:latin typeface="Barlow" panose="020B0604020202020204" charset="0"/>
              </a:rPr>
              <a:t>Research and Development Institutes:</a:t>
            </a:r>
          </a:p>
          <a:p>
            <a:r>
              <a:rPr lang="en-IN" sz="1100" dirty="0">
                <a:solidFill>
                  <a:schemeClr val="accent6"/>
                </a:solidFill>
                <a:latin typeface="Barlow" panose="020B0604020202020204" charset="0"/>
              </a:rPr>
              <a:t>A</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Indian Institutes of Technology (IITs)</a:t>
            </a:r>
          </a:p>
          <a:p>
            <a:r>
              <a:rPr lang="en-IN" sz="1100" dirty="0" err="1" smtClean="0">
                <a:solidFill>
                  <a:schemeClr val="accent6"/>
                </a:solidFill>
                <a:latin typeface="Barlow" panose="020B0604020202020204" charset="0"/>
              </a:rPr>
              <a:t>B.Indian</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Institute of Information Technology (IIITs)</a:t>
            </a:r>
          </a:p>
          <a:p>
            <a:r>
              <a:rPr lang="en-IN" sz="1100" dirty="0">
                <a:solidFill>
                  <a:schemeClr val="accent6"/>
                </a:solidFill>
                <a:latin typeface="Barlow" panose="020B0604020202020204" charset="0"/>
              </a:rPr>
              <a:t>C</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National Institutes of Technology (NITs)</a:t>
            </a:r>
          </a:p>
          <a:p>
            <a:r>
              <a:rPr lang="en-IN" sz="1100" dirty="0">
                <a:solidFill>
                  <a:schemeClr val="accent6"/>
                </a:solidFill>
                <a:latin typeface="Barlow" panose="020B0604020202020204" charset="0"/>
              </a:rPr>
              <a:t>D</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Research institutions associated with universities (IISC)</a:t>
            </a:r>
          </a:p>
          <a:p>
            <a:r>
              <a:rPr lang="en-IN" sz="1100" dirty="0" err="1" smtClean="0">
                <a:solidFill>
                  <a:schemeClr val="accent6"/>
                </a:solidFill>
                <a:latin typeface="Barlow" panose="020B0604020202020204" charset="0"/>
              </a:rPr>
              <a:t>E.Council</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of Scientific and Industrial Research (CSIR)</a:t>
            </a:r>
          </a:p>
          <a:p>
            <a:endParaRPr lang="en-IN" sz="1100" dirty="0">
              <a:solidFill>
                <a:schemeClr val="accent6"/>
              </a:solidFill>
              <a:latin typeface="Barlow" panose="020B0604020202020204" charset="0"/>
            </a:endParaRPr>
          </a:p>
          <a:p>
            <a:r>
              <a:rPr lang="en-IN" sz="1100" dirty="0" smtClean="0">
                <a:solidFill>
                  <a:schemeClr val="accent6"/>
                </a:solidFill>
                <a:latin typeface="Barlow" panose="020B0604020202020204" charset="0"/>
              </a:rPr>
              <a:t>4 </a:t>
            </a:r>
            <a:r>
              <a:rPr lang="en-IN" sz="1100" dirty="0">
                <a:solidFill>
                  <a:schemeClr val="accent6"/>
                </a:solidFill>
                <a:latin typeface="Barlow" panose="020B0604020202020204" charset="0"/>
              </a:rPr>
              <a:t>Technology Providers and Solution Providers:</a:t>
            </a:r>
          </a:p>
          <a:p>
            <a:r>
              <a:rPr lang="en-IN" sz="1100" dirty="0">
                <a:solidFill>
                  <a:schemeClr val="accent6"/>
                </a:solidFill>
                <a:latin typeface="Barlow" panose="020B0604020202020204" charset="0"/>
              </a:rPr>
              <a:t>A</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Tata Consultancy Services (TCS)</a:t>
            </a:r>
          </a:p>
          <a:p>
            <a:r>
              <a:rPr lang="en-IN" sz="1100" dirty="0">
                <a:solidFill>
                  <a:schemeClr val="accent6"/>
                </a:solidFill>
                <a:latin typeface="Barlow" panose="020B0604020202020204" charset="0"/>
              </a:rPr>
              <a:t>B</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Wipro</a:t>
            </a:r>
          </a:p>
          <a:p>
            <a:r>
              <a:rPr lang="en-IN" sz="1100" dirty="0">
                <a:solidFill>
                  <a:schemeClr val="accent6"/>
                </a:solidFill>
                <a:latin typeface="Barlow" panose="020B0604020202020204" charset="0"/>
              </a:rPr>
              <a:t>C</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Infosys</a:t>
            </a:r>
          </a:p>
          <a:p>
            <a:r>
              <a:rPr lang="en-IN" sz="1100" dirty="0">
                <a:solidFill>
                  <a:schemeClr val="accent6"/>
                </a:solidFill>
                <a:latin typeface="Barlow" panose="020B0604020202020204" charset="0"/>
              </a:rPr>
              <a:t>D</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Tech Mahindra</a:t>
            </a:r>
          </a:p>
          <a:p>
            <a:endParaRPr lang="en-IN" sz="1100" dirty="0">
              <a:solidFill>
                <a:schemeClr val="accent6"/>
              </a:solidFill>
              <a:latin typeface="Barlow" panose="020B0604020202020204" charset="0"/>
            </a:endParaRPr>
          </a:p>
        </p:txBody>
      </p:sp>
      <p:sp>
        <p:nvSpPr>
          <p:cNvPr id="5" name="Rectangle 4"/>
          <p:cNvSpPr/>
          <p:nvPr/>
        </p:nvSpPr>
        <p:spPr>
          <a:xfrm>
            <a:off x="5159829" y="1631620"/>
            <a:ext cx="4572000" cy="2800767"/>
          </a:xfrm>
          <a:prstGeom prst="rect">
            <a:avLst/>
          </a:prstGeom>
        </p:spPr>
        <p:txBody>
          <a:bodyPr>
            <a:spAutoFit/>
          </a:bodyPr>
          <a:lstStyle/>
          <a:p>
            <a:r>
              <a:rPr lang="en-IN" sz="1100" dirty="0">
                <a:solidFill>
                  <a:schemeClr val="accent6"/>
                </a:solidFill>
                <a:latin typeface="Barlow" panose="020B0604020202020204" charset="0"/>
              </a:rPr>
              <a:t>5 Industrial Experts and Consultants:</a:t>
            </a:r>
          </a:p>
          <a:p>
            <a:r>
              <a:rPr lang="en-IN" sz="1100" dirty="0" err="1">
                <a:solidFill>
                  <a:schemeClr val="accent6"/>
                </a:solidFill>
                <a:latin typeface="Barlow" panose="020B0604020202020204" charset="0"/>
              </a:rPr>
              <a:t>A.Bosch</a:t>
            </a:r>
            <a:endParaRPr lang="en-IN" sz="1100" dirty="0">
              <a:solidFill>
                <a:schemeClr val="accent6"/>
              </a:solidFill>
              <a:latin typeface="Barlow" panose="020B0604020202020204" charset="0"/>
            </a:endParaRPr>
          </a:p>
          <a:p>
            <a:r>
              <a:rPr lang="en-IN" sz="1100" dirty="0" err="1">
                <a:solidFill>
                  <a:schemeClr val="accent6"/>
                </a:solidFill>
                <a:latin typeface="Barlow" panose="020B0604020202020204" charset="0"/>
              </a:rPr>
              <a:t>B.Schneider</a:t>
            </a:r>
            <a:r>
              <a:rPr lang="en-IN" sz="1100" dirty="0">
                <a:solidFill>
                  <a:schemeClr val="accent6"/>
                </a:solidFill>
                <a:latin typeface="Barlow" panose="020B0604020202020204" charset="0"/>
              </a:rPr>
              <a:t> Electric</a:t>
            </a:r>
          </a:p>
          <a:p>
            <a:r>
              <a:rPr lang="en-IN" sz="1100" dirty="0" err="1">
                <a:solidFill>
                  <a:schemeClr val="accent6"/>
                </a:solidFill>
                <a:latin typeface="Barlow" panose="020B0604020202020204" charset="0"/>
              </a:rPr>
              <a:t>C.Ola</a:t>
            </a:r>
            <a:r>
              <a:rPr lang="en-IN" sz="1100" dirty="0">
                <a:solidFill>
                  <a:schemeClr val="accent6"/>
                </a:solidFill>
                <a:latin typeface="Barlow" panose="020B0604020202020204" charset="0"/>
              </a:rPr>
              <a:t> Future Factory</a:t>
            </a:r>
          </a:p>
          <a:p>
            <a:endParaRPr lang="en-IN" sz="1100" dirty="0">
              <a:solidFill>
                <a:schemeClr val="accent6"/>
              </a:solidFill>
              <a:latin typeface="Barlow" panose="020B0604020202020204" charset="0"/>
            </a:endParaRPr>
          </a:p>
          <a:p>
            <a:r>
              <a:rPr lang="en-IN" sz="1100" dirty="0" smtClean="0">
                <a:solidFill>
                  <a:schemeClr val="accent6"/>
                </a:solidFill>
                <a:latin typeface="Barlow" panose="020B0604020202020204" charset="0"/>
              </a:rPr>
              <a:t>6 </a:t>
            </a:r>
            <a:r>
              <a:rPr lang="en-IN" sz="1100" dirty="0">
                <a:solidFill>
                  <a:schemeClr val="accent6"/>
                </a:solidFill>
                <a:latin typeface="Barlow" panose="020B0604020202020204" charset="0"/>
              </a:rPr>
              <a:t>Manufacturing Companies:</a:t>
            </a:r>
          </a:p>
          <a:p>
            <a:r>
              <a:rPr lang="en-IN" sz="1100" dirty="0" err="1">
                <a:solidFill>
                  <a:schemeClr val="accent6"/>
                </a:solidFill>
                <a:latin typeface="Barlow" panose="020B0604020202020204" charset="0"/>
              </a:rPr>
              <a:t>A.Larsen</a:t>
            </a:r>
            <a:r>
              <a:rPr lang="en-IN" sz="1100" dirty="0">
                <a:solidFill>
                  <a:schemeClr val="accent6"/>
                </a:solidFill>
                <a:latin typeface="Barlow" panose="020B0604020202020204" charset="0"/>
              </a:rPr>
              <a:t> &amp; Toubro (L&amp;T)</a:t>
            </a:r>
          </a:p>
          <a:p>
            <a:r>
              <a:rPr lang="en-IN" sz="1100" dirty="0" err="1">
                <a:solidFill>
                  <a:schemeClr val="accent6"/>
                </a:solidFill>
                <a:latin typeface="Barlow" panose="020B0604020202020204" charset="0"/>
              </a:rPr>
              <a:t>B.Mahindra</a:t>
            </a:r>
            <a:r>
              <a:rPr lang="en-IN" sz="1100" dirty="0">
                <a:solidFill>
                  <a:schemeClr val="accent6"/>
                </a:solidFill>
                <a:latin typeface="Barlow" panose="020B0604020202020204" charset="0"/>
              </a:rPr>
              <a:t> &amp; Mahindra</a:t>
            </a:r>
          </a:p>
          <a:p>
            <a:r>
              <a:rPr lang="en-IN" sz="1100" dirty="0" err="1">
                <a:solidFill>
                  <a:schemeClr val="accent6"/>
                </a:solidFill>
                <a:latin typeface="Barlow" panose="020B0604020202020204" charset="0"/>
              </a:rPr>
              <a:t>C.Hindalco</a:t>
            </a:r>
            <a:r>
              <a:rPr lang="en-IN" sz="1100" dirty="0">
                <a:solidFill>
                  <a:schemeClr val="accent6"/>
                </a:solidFill>
                <a:latin typeface="Barlow" panose="020B0604020202020204" charset="0"/>
              </a:rPr>
              <a:t> Industries</a:t>
            </a:r>
          </a:p>
          <a:p>
            <a:r>
              <a:rPr lang="en-IN" sz="1100" dirty="0" err="1">
                <a:solidFill>
                  <a:schemeClr val="accent6"/>
                </a:solidFill>
                <a:latin typeface="Barlow" panose="020B0604020202020204" charset="0"/>
              </a:rPr>
              <a:t>D.Maruti</a:t>
            </a:r>
            <a:r>
              <a:rPr lang="en-IN" sz="1100" dirty="0">
                <a:solidFill>
                  <a:schemeClr val="accent6"/>
                </a:solidFill>
                <a:latin typeface="Barlow" panose="020B0604020202020204" charset="0"/>
              </a:rPr>
              <a:t> Suzuki</a:t>
            </a:r>
          </a:p>
          <a:p>
            <a:r>
              <a:rPr lang="en-IN" sz="1100" dirty="0" err="1">
                <a:solidFill>
                  <a:schemeClr val="accent6"/>
                </a:solidFill>
                <a:latin typeface="Barlow" panose="020B0604020202020204" charset="0"/>
              </a:rPr>
              <a:t>E.Godrej</a:t>
            </a:r>
            <a:r>
              <a:rPr lang="en-IN" sz="1100" dirty="0">
                <a:solidFill>
                  <a:schemeClr val="accent6"/>
                </a:solidFill>
                <a:latin typeface="Barlow" panose="020B0604020202020204" charset="0"/>
              </a:rPr>
              <a:t> Consumer Products</a:t>
            </a:r>
          </a:p>
          <a:p>
            <a:endParaRPr lang="en-IN" sz="1100" dirty="0">
              <a:solidFill>
                <a:schemeClr val="accent6"/>
              </a:solidFill>
              <a:latin typeface="Barlow" panose="020B0604020202020204" charset="0"/>
            </a:endParaRPr>
          </a:p>
          <a:p>
            <a:r>
              <a:rPr lang="en-IN" sz="1100" dirty="0" smtClean="0">
                <a:solidFill>
                  <a:schemeClr val="accent6"/>
                </a:solidFill>
                <a:latin typeface="Barlow" panose="020B0604020202020204" charset="0"/>
              </a:rPr>
              <a:t>7 </a:t>
            </a:r>
            <a:r>
              <a:rPr lang="en-IN" sz="1100" dirty="0">
                <a:solidFill>
                  <a:schemeClr val="accent6"/>
                </a:solidFill>
                <a:latin typeface="Barlow" panose="020B0604020202020204" charset="0"/>
              </a:rPr>
              <a:t>Industry-specific Associations:</a:t>
            </a:r>
          </a:p>
          <a:p>
            <a:r>
              <a:rPr lang="en-IN" sz="1100" dirty="0" err="1" smtClean="0">
                <a:solidFill>
                  <a:schemeClr val="accent6"/>
                </a:solidFill>
                <a:latin typeface="Barlow" panose="020B0604020202020204" charset="0"/>
              </a:rPr>
              <a:t>A.Society</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of Indian Automobile Manufacturers (SIAM)</a:t>
            </a:r>
          </a:p>
          <a:p>
            <a:r>
              <a:rPr lang="en-IN" sz="1100" dirty="0" err="1" smtClean="0">
                <a:solidFill>
                  <a:schemeClr val="accent6"/>
                </a:solidFill>
                <a:latin typeface="Barlow" panose="020B0604020202020204" charset="0"/>
              </a:rPr>
              <a:t>B.Indian</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Pharmaceutical Association (IPA)</a:t>
            </a:r>
          </a:p>
          <a:p>
            <a:r>
              <a:rPr lang="en-IN" sz="1100" dirty="0" err="1" smtClean="0">
                <a:solidFill>
                  <a:schemeClr val="accent6"/>
                </a:solidFill>
                <a:latin typeface="Barlow" panose="020B0604020202020204" charset="0"/>
              </a:rPr>
              <a:t>C.National</a:t>
            </a:r>
            <a:r>
              <a:rPr lang="en-IN" sz="1100" dirty="0" smtClean="0">
                <a:solidFill>
                  <a:schemeClr val="accent6"/>
                </a:solidFill>
                <a:latin typeface="Barlow" panose="020B0604020202020204" charset="0"/>
              </a:rPr>
              <a:t> </a:t>
            </a:r>
            <a:r>
              <a:rPr lang="en-IN" sz="1100" dirty="0">
                <a:solidFill>
                  <a:schemeClr val="accent6"/>
                </a:solidFill>
                <a:latin typeface="Barlow" panose="020B0604020202020204" charset="0"/>
              </a:rPr>
              <a:t>Association of Software and Service Companies (NASSCOM)</a:t>
            </a:r>
          </a:p>
        </p:txBody>
      </p:sp>
      <p:sp>
        <p:nvSpPr>
          <p:cNvPr id="6" name="Rectangle 5"/>
          <p:cNvSpPr/>
          <p:nvPr/>
        </p:nvSpPr>
        <p:spPr>
          <a:xfrm>
            <a:off x="254000" y="561672"/>
            <a:ext cx="8737600" cy="369332"/>
          </a:xfrm>
          <a:prstGeom prst="rect">
            <a:avLst/>
          </a:prstGeom>
        </p:spPr>
        <p:txBody>
          <a:bodyPr wrap="square">
            <a:spAutoFit/>
          </a:bodyPr>
          <a:lstStyle/>
          <a:p>
            <a:r>
              <a:rPr lang="en-IN" sz="1800" b="1" dirty="0">
                <a:solidFill>
                  <a:schemeClr val="bg1">
                    <a:lumMod val="60000"/>
                    <a:lumOff val="40000"/>
                  </a:schemeClr>
                </a:solidFill>
                <a:latin typeface="Barlow" panose="020B0604020202020204" charset="0"/>
              </a:rPr>
              <a:t>The stakeholders Should involve in establishing Industry 4.0 standards in India </a:t>
            </a:r>
          </a:p>
        </p:txBody>
      </p:sp>
      <p:sp>
        <p:nvSpPr>
          <p:cNvPr id="7" name="Rectangle 6"/>
          <p:cNvSpPr/>
          <p:nvPr/>
        </p:nvSpPr>
        <p:spPr>
          <a:xfrm>
            <a:off x="3771445" y="149308"/>
            <a:ext cx="1702710" cy="400110"/>
          </a:xfrm>
          <a:prstGeom prst="rect">
            <a:avLst/>
          </a:prstGeom>
        </p:spPr>
        <p:txBody>
          <a:bodyPr wrap="none">
            <a:spAutoFit/>
          </a:bodyPr>
          <a:lstStyle/>
          <a:p>
            <a:pPr lvl="0">
              <a:buSzPts val="1100"/>
            </a:pPr>
            <a:r>
              <a:rPr lang="en-US" sz="2000" b="1" dirty="0">
                <a:solidFill>
                  <a:schemeClr val="bg1"/>
                </a:solidFill>
                <a:latin typeface="Barlow" panose="020B0604020202020204" charset="0"/>
              </a:rPr>
              <a:t>Stakeholders</a:t>
            </a:r>
          </a:p>
        </p:txBody>
      </p:sp>
    </p:spTree>
    <p:extLst>
      <p:ext uri="{BB962C8B-B14F-4D97-AF65-F5344CB8AC3E}">
        <p14:creationId xmlns:p14="http://schemas.microsoft.com/office/powerpoint/2010/main" val="2427278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4930861" cy="490200"/>
          </a:xfrm>
        </p:spPr>
        <p:txBody>
          <a:bodyPr/>
          <a:lstStyle/>
          <a:p>
            <a:r>
              <a:rPr lang="en-IN" b="1" dirty="0">
                <a:solidFill>
                  <a:schemeClr val="bg1"/>
                </a:solidFill>
              </a:rPr>
              <a:t>Import Potential of Industry 4.0 in India</a:t>
            </a:r>
            <a:endParaRPr lang="en-IN" dirty="0">
              <a:solidFill>
                <a:schemeClr val="bg1"/>
              </a:solidFill>
            </a:endParaRPr>
          </a:p>
        </p:txBody>
      </p:sp>
      <p:sp>
        <p:nvSpPr>
          <p:cNvPr id="3" name="Subtitle 2"/>
          <p:cNvSpPr>
            <a:spLocks noGrp="1"/>
          </p:cNvSpPr>
          <p:nvPr>
            <p:ph type="subTitle" idx="1"/>
          </p:nvPr>
        </p:nvSpPr>
        <p:spPr>
          <a:xfrm>
            <a:off x="555272" y="764468"/>
            <a:ext cx="5279471" cy="4054274"/>
          </a:xfrm>
        </p:spPr>
        <p:txBody>
          <a:bodyPr/>
          <a:lstStyle/>
          <a:p>
            <a:pPr algn="l"/>
            <a:r>
              <a:rPr lang="en-IN" sz="1200" b="1" dirty="0"/>
              <a:t>"Make in India" Initiative:</a:t>
            </a:r>
            <a:endParaRPr lang="en-IN" sz="1200" dirty="0"/>
          </a:p>
          <a:p>
            <a:pPr lvl="1"/>
            <a:r>
              <a:rPr lang="en-IN" sz="1200" dirty="0"/>
              <a:t>Aims to promote import substitution, exports, and employment across sectors.</a:t>
            </a:r>
          </a:p>
          <a:p>
            <a:pPr lvl="1"/>
            <a:r>
              <a:rPr lang="en-IN" sz="1200" dirty="0"/>
              <a:t>Focus on 27 sub-sectors, including electronics, steel, textiles, and EV components.</a:t>
            </a:r>
          </a:p>
          <a:p>
            <a:pPr algn="l"/>
            <a:r>
              <a:rPr lang="en-IN" sz="1200" b="1" dirty="0"/>
              <a:t>Key Technologies Imported (2022-2023):</a:t>
            </a:r>
            <a:r>
              <a:rPr lang="en-IN" sz="1200" dirty="0"/>
              <a:t> </a:t>
            </a:r>
            <a:endParaRPr lang="en-IN" sz="1200" dirty="0" smtClean="0"/>
          </a:p>
          <a:p>
            <a:pPr lvl="1">
              <a:buAutoNum type="alphaUcPeriod"/>
            </a:pPr>
            <a:r>
              <a:rPr lang="en-IN" sz="1100" dirty="0" smtClean="0"/>
              <a:t>Semiconductors</a:t>
            </a:r>
            <a:r>
              <a:rPr lang="en-IN" sz="1100" dirty="0"/>
              <a:t>: $4.5 billion (2023) </a:t>
            </a:r>
            <a:endParaRPr lang="en-IN" sz="1100" dirty="0" smtClean="0"/>
          </a:p>
          <a:p>
            <a:pPr lvl="1">
              <a:buAutoNum type="alphaUcPeriod"/>
            </a:pPr>
            <a:r>
              <a:rPr lang="en-IN" sz="1100" dirty="0" smtClean="0"/>
              <a:t>Machinery</a:t>
            </a:r>
            <a:r>
              <a:rPr lang="en-IN" sz="1100" dirty="0"/>
              <a:t>: $3.5 billion (2023</a:t>
            </a:r>
            <a:r>
              <a:rPr lang="en-IN" sz="1100" dirty="0" smtClean="0"/>
              <a:t>)</a:t>
            </a:r>
          </a:p>
          <a:p>
            <a:pPr lvl="1">
              <a:buAutoNum type="alphaUcPeriod"/>
            </a:pPr>
            <a:r>
              <a:rPr lang="en-IN" sz="1100" dirty="0" smtClean="0"/>
              <a:t>Electronics</a:t>
            </a:r>
            <a:r>
              <a:rPr lang="en-IN" sz="1100" dirty="0"/>
              <a:t>: $2.5 billion (2023</a:t>
            </a:r>
            <a:r>
              <a:rPr lang="en-IN" sz="1100" dirty="0" smtClean="0"/>
              <a:t>)</a:t>
            </a:r>
          </a:p>
          <a:p>
            <a:pPr lvl="1">
              <a:buAutoNum type="alphaUcPeriod"/>
            </a:pPr>
            <a:r>
              <a:rPr lang="en-IN" sz="1100" dirty="0" smtClean="0"/>
              <a:t>Software</a:t>
            </a:r>
            <a:r>
              <a:rPr lang="en-IN" sz="1100" dirty="0"/>
              <a:t>: $1.5 billion (2023)</a:t>
            </a:r>
          </a:p>
          <a:p>
            <a:pPr algn="l"/>
            <a:r>
              <a:rPr lang="en-IN" sz="1200" b="1" dirty="0"/>
              <a:t>Export </a:t>
            </a:r>
            <a:r>
              <a:rPr lang="en-IN" sz="1200" b="1" dirty="0" smtClean="0"/>
              <a:t>Potential:</a:t>
            </a:r>
            <a:endParaRPr lang="en-IN" sz="1200" dirty="0"/>
          </a:p>
          <a:p>
            <a:pPr lvl="1">
              <a:buAutoNum type="alphaUcPeriod"/>
            </a:pPr>
            <a:r>
              <a:rPr lang="en-IN" sz="1100" dirty="0" smtClean="0"/>
              <a:t>Early </a:t>
            </a:r>
            <a:r>
              <a:rPr lang="en-IN" sz="1100" dirty="0"/>
              <a:t>adopters have a competitive edge in the global </a:t>
            </a:r>
            <a:r>
              <a:rPr lang="en-IN" sz="1100" dirty="0" smtClean="0"/>
              <a:t>market.</a:t>
            </a:r>
          </a:p>
          <a:p>
            <a:pPr lvl="1">
              <a:buAutoNum type="alphaUcPeriod"/>
            </a:pPr>
            <a:r>
              <a:rPr lang="en-IN" sz="1100" dirty="0" smtClean="0"/>
              <a:t>Exporting </a:t>
            </a:r>
            <a:r>
              <a:rPr lang="en-IN" sz="1100" dirty="0"/>
              <a:t>Industry 4.0 technologies boosts economic growth.</a:t>
            </a:r>
          </a:p>
          <a:p>
            <a:pPr algn="l"/>
            <a:r>
              <a:rPr lang="en-IN" sz="1200" b="1" dirty="0"/>
              <a:t>Key Exportable Technologies </a:t>
            </a:r>
            <a:r>
              <a:rPr lang="en-IN" sz="1200" b="1" dirty="0" smtClean="0"/>
              <a:t>Include:</a:t>
            </a:r>
            <a:endParaRPr lang="en-IN" sz="1200" dirty="0"/>
          </a:p>
          <a:p>
            <a:pPr algn="l"/>
            <a:r>
              <a:rPr lang="en-IN" sz="1200" dirty="0" smtClean="0"/>
              <a:t>	Robotics</a:t>
            </a:r>
            <a:r>
              <a:rPr lang="en-IN" sz="1200" dirty="0"/>
              <a:t>, Sensors, Software, Connectivity, AI, </a:t>
            </a:r>
            <a:r>
              <a:rPr lang="en-IN" sz="1200" dirty="0" err="1"/>
              <a:t>IoT</a:t>
            </a:r>
            <a:r>
              <a:rPr lang="en-IN" sz="1200" dirty="0"/>
              <a:t>, Cloud Computing, </a:t>
            </a:r>
            <a:r>
              <a:rPr lang="en-IN" sz="1200" dirty="0" smtClean="0"/>
              <a:t>Additive Manufacturing</a:t>
            </a:r>
            <a:r>
              <a:rPr lang="en-IN" sz="1200" dirty="0"/>
              <a:t>, Big Data </a:t>
            </a:r>
            <a:r>
              <a:rPr lang="en-IN" sz="1200" dirty="0" smtClean="0"/>
              <a:t>Analytics.</a:t>
            </a:r>
          </a:p>
          <a:p>
            <a:pPr algn="l"/>
            <a:r>
              <a:rPr lang="en-IN" sz="1200" b="1" dirty="0" smtClean="0"/>
              <a:t>Pros </a:t>
            </a:r>
            <a:r>
              <a:rPr lang="en-IN" sz="1200" b="1" dirty="0"/>
              <a:t>of Export </a:t>
            </a:r>
            <a:r>
              <a:rPr lang="en-IN" sz="1200" b="1" dirty="0" smtClean="0"/>
              <a:t>Potential:</a:t>
            </a:r>
            <a:endParaRPr lang="en-IN" sz="1200" dirty="0"/>
          </a:p>
          <a:p>
            <a:pPr algn="l"/>
            <a:r>
              <a:rPr lang="en-IN" sz="1200" dirty="0" smtClean="0"/>
              <a:t>	Competitive </a:t>
            </a:r>
            <a:r>
              <a:rPr lang="en-IN" sz="1200" dirty="0"/>
              <a:t>advantage, scalability, improved supply chain visibility, cost reduction.</a:t>
            </a:r>
          </a:p>
          <a:p>
            <a:pPr algn="l"/>
            <a:endParaRPr lang="en-IN" sz="12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4742" y="0"/>
            <a:ext cx="3309257" cy="5143500"/>
          </a:xfrm>
          <a:prstGeom prst="rect">
            <a:avLst/>
          </a:prstGeom>
        </p:spPr>
      </p:pic>
    </p:spTree>
    <p:extLst>
      <p:ext uri="{BB962C8B-B14F-4D97-AF65-F5344CB8AC3E}">
        <p14:creationId xmlns:p14="http://schemas.microsoft.com/office/powerpoint/2010/main" val="16622452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117348"/>
            <a:ext cx="5871029" cy="954107"/>
          </a:xfrm>
          <a:prstGeom prst="rect">
            <a:avLst/>
          </a:prstGeom>
        </p:spPr>
        <p:txBody>
          <a:bodyPr wrap="square">
            <a:spAutoFit/>
          </a:bodyPr>
          <a:lstStyle/>
          <a:p>
            <a:r>
              <a:rPr lang="en-IN" sz="2800" b="1" dirty="0">
                <a:solidFill>
                  <a:schemeClr val="bg1"/>
                </a:solidFill>
                <a:latin typeface="Barlow" panose="020B0604020202020204" charset="0"/>
              </a:rPr>
              <a:t>Industry 4.0 Technologies and Sustainability</a:t>
            </a:r>
          </a:p>
        </p:txBody>
      </p:sp>
      <p:sp>
        <p:nvSpPr>
          <p:cNvPr id="8" name="Rectangle 7"/>
          <p:cNvSpPr/>
          <p:nvPr/>
        </p:nvSpPr>
        <p:spPr>
          <a:xfrm>
            <a:off x="210456" y="1232922"/>
            <a:ext cx="5036457" cy="2677656"/>
          </a:xfrm>
          <a:prstGeom prst="rect">
            <a:avLst/>
          </a:prstGeom>
        </p:spPr>
        <p:txBody>
          <a:bodyPr wrap="square">
            <a:spAutoFit/>
          </a:bodyPr>
          <a:lstStyle/>
          <a:p>
            <a:r>
              <a:rPr lang="en-IN" dirty="0" smtClean="0">
                <a:solidFill>
                  <a:schemeClr val="accent6"/>
                </a:solidFill>
              </a:rPr>
              <a:t>1. Real-time </a:t>
            </a:r>
            <a:r>
              <a:rPr lang="en-IN" dirty="0">
                <a:solidFill>
                  <a:schemeClr val="accent6"/>
                </a:solidFill>
              </a:rPr>
              <a:t>Monitoring and Data </a:t>
            </a:r>
            <a:r>
              <a:rPr lang="en-IN" dirty="0" smtClean="0">
                <a:solidFill>
                  <a:schemeClr val="accent6"/>
                </a:solidFill>
              </a:rPr>
              <a:t>Analytics</a:t>
            </a:r>
          </a:p>
          <a:p>
            <a:r>
              <a:rPr lang="en-IN" dirty="0" smtClean="0">
                <a:solidFill>
                  <a:schemeClr val="accent6"/>
                </a:solidFill>
              </a:rPr>
              <a:t>2. Predictive </a:t>
            </a:r>
            <a:r>
              <a:rPr lang="en-IN" dirty="0">
                <a:solidFill>
                  <a:schemeClr val="accent6"/>
                </a:solidFill>
              </a:rPr>
              <a:t>Maintenance</a:t>
            </a:r>
          </a:p>
          <a:p>
            <a:r>
              <a:rPr lang="en-IN" dirty="0" smtClean="0">
                <a:solidFill>
                  <a:schemeClr val="accent6"/>
                </a:solidFill>
              </a:rPr>
              <a:t>3. Energy </a:t>
            </a:r>
            <a:r>
              <a:rPr lang="en-IN" dirty="0">
                <a:solidFill>
                  <a:schemeClr val="accent6"/>
                </a:solidFill>
              </a:rPr>
              <a:t>Management</a:t>
            </a:r>
          </a:p>
          <a:p>
            <a:r>
              <a:rPr lang="en-IN" dirty="0" smtClean="0">
                <a:solidFill>
                  <a:schemeClr val="accent6"/>
                </a:solidFill>
              </a:rPr>
              <a:t>4. Digital Twins for faster defects detection</a:t>
            </a:r>
            <a:endParaRPr lang="en-IN" dirty="0">
              <a:solidFill>
                <a:schemeClr val="accent6"/>
              </a:solidFill>
            </a:endParaRPr>
          </a:p>
          <a:p>
            <a:r>
              <a:rPr lang="en-IN" dirty="0" smtClean="0">
                <a:solidFill>
                  <a:schemeClr val="accent6"/>
                </a:solidFill>
              </a:rPr>
              <a:t>5. Resource Optimization (inventory)</a:t>
            </a:r>
            <a:endParaRPr lang="en-IN" dirty="0">
              <a:solidFill>
                <a:schemeClr val="accent6"/>
              </a:solidFill>
            </a:endParaRPr>
          </a:p>
          <a:p>
            <a:r>
              <a:rPr lang="en-IN" dirty="0" smtClean="0">
                <a:solidFill>
                  <a:schemeClr val="accent6"/>
                </a:solidFill>
              </a:rPr>
              <a:t>6. Supply </a:t>
            </a:r>
            <a:r>
              <a:rPr lang="en-IN" dirty="0">
                <a:solidFill>
                  <a:schemeClr val="accent6"/>
                </a:solidFill>
              </a:rPr>
              <a:t>Chain </a:t>
            </a:r>
            <a:r>
              <a:rPr lang="en-IN" dirty="0" smtClean="0">
                <a:solidFill>
                  <a:schemeClr val="accent6"/>
                </a:solidFill>
              </a:rPr>
              <a:t>Transparency (raw material management) </a:t>
            </a:r>
            <a:endParaRPr lang="en-IN" dirty="0">
              <a:solidFill>
                <a:schemeClr val="accent6"/>
              </a:solidFill>
            </a:endParaRPr>
          </a:p>
          <a:p>
            <a:r>
              <a:rPr lang="en-IN" dirty="0" smtClean="0">
                <a:solidFill>
                  <a:schemeClr val="accent6"/>
                </a:solidFill>
              </a:rPr>
              <a:t>7. Smart Logistics (optimised transportation)</a:t>
            </a:r>
            <a:endParaRPr lang="en-IN" dirty="0">
              <a:solidFill>
                <a:schemeClr val="accent6"/>
              </a:solidFill>
            </a:endParaRPr>
          </a:p>
          <a:p>
            <a:r>
              <a:rPr lang="en-IN" dirty="0" smtClean="0">
                <a:solidFill>
                  <a:schemeClr val="accent6"/>
                </a:solidFill>
              </a:rPr>
              <a:t>8. Customization </a:t>
            </a:r>
            <a:r>
              <a:rPr lang="en-IN" dirty="0">
                <a:solidFill>
                  <a:schemeClr val="accent6"/>
                </a:solidFill>
              </a:rPr>
              <a:t>and Local Production</a:t>
            </a:r>
          </a:p>
          <a:p>
            <a:r>
              <a:rPr lang="en-IN" dirty="0" smtClean="0">
                <a:solidFill>
                  <a:schemeClr val="accent6"/>
                </a:solidFill>
              </a:rPr>
              <a:t>9. Reduction in carbon foot print</a:t>
            </a:r>
          </a:p>
          <a:p>
            <a:r>
              <a:rPr lang="en-IN" dirty="0" smtClean="0">
                <a:solidFill>
                  <a:schemeClr val="accent6"/>
                </a:solidFill>
              </a:rPr>
              <a:t>10. Collaborative </a:t>
            </a:r>
            <a:r>
              <a:rPr lang="en-IN" dirty="0">
                <a:solidFill>
                  <a:schemeClr val="accent6"/>
                </a:solidFill>
              </a:rPr>
              <a:t>and Decentralized </a:t>
            </a:r>
            <a:r>
              <a:rPr lang="en-IN" dirty="0" smtClean="0">
                <a:solidFill>
                  <a:schemeClr val="accent6"/>
                </a:solidFill>
              </a:rPr>
              <a:t>Production</a:t>
            </a:r>
          </a:p>
          <a:p>
            <a:r>
              <a:rPr lang="en-IN" dirty="0" smtClean="0">
                <a:solidFill>
                  <a:schemeClr val="accent6"/>
                </a:solidFill>
              </a:rPr>
              <a:t>11. Reduced </a:t>
            </a:r>
            <a:r>
              <a:rPr lang="en-IN" dirty="0">
                <a:solidFill>
                  <a:schemeClr val="accent6"/>
                </a:solidFill>
              </a:rPr>
              <a:t>Paper Consumption</a:t>
            </a:r>
          </a:p>
          <a:p>
            <a:r>
              <a:rPr lang="en-IN" dirty="0" smtClean="0">
                <a:solidFill>
                  <a:schemeClr val="accent6"/>
                </a:solidFill>
              </a:rPr>
              <a:t>12. Employee </a:t>
            </a:r>
            <a:r>
              <a:rPr lang="en-IN" dirty="0">
                <a:solidFill>
                  <a:schemeClr val="accent6"/>
                </a:solidFill>
              </a:rPr>
              <a:t>Well-being</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3714" y="0"/>
            <a:ext cx="4100286" cy="5143500"/>
          </a:xfrm>
          <a:prstGeom prst="rect">
            <a:avLst/>
          </a:prstGeom>
        </p:spPr>
      </p:pic>
    </p:spTree>
    <p:extLst>
      <p:ext uri="{BB962C8B-B14F-4D97-AF65-F5344CB8AC3E}">
        <p14:creationId xmlns:p14="http://schemas.microsoft.com/office/powerpoint/2010/main" val="1299843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N. Sai kiran Varma &amp; </a:t>
            </a:r>
            <a:r>
              <a:rPr lang="en-IN" dirty="0" err="1" smtClean="0"/>
              <a:t>Soham</a:t>
            </a:r>
            <a:r>
              <a:rPr lang="en-IN" dirty="0" smtClean="0"/>
              <a:t> Wanker</a:t>
            </a:r>
            <a:endParaRPr lang="en-IN" dirty="0"/>
          </a:p>
        </p:txBody>
      </p:sp>
      <p:sp>
        <p:nvSpPr>
          <p:cNvPr id="3" name="Subtitle 2"/>
          <p:cNvSpPr>
            <a:spLocks noGrp="1"/>
          </p:cNvSpPr>
          <p:nvPr>
            <p:ph type="subTitle" idx="1"/>
          </p:nvPr>
        </p:nvSpPr>
        <p:spPr/>
        <p:txBody>
          <a:bodyPr/>
          <a:lstStyle/>
          <a:p>
            <a:r>
              <a:rPr lang="en-IN" sz="5000" dirty="0" smtClean="0">
                <a:solidFill>
                  <a:schemeClr val="bg1"/>
                </a:solidFill>
              </a:rPr>
              <a:t>Thank you….</a:t>
            </a:r>
            <a:endParaRPr lang="en-IN" sz="5000" dirty="0">
              <a:solidFill>
                <a:schemeClr val="bg1"/>
              </a:solidFill>
            </a:endParaRPr>
          </a:p>
        </p:txBody>
      </p:sp>
    </p:spTree>
    <p:extLst>
      <p:ext uri="{BB962C8B-B14F-4D97-AF65-F5344CB8AC3E}">
        <p14:creationId xmlns:p14="http://schemas.microsoft.com/office/powerpoint/2010/main" val="2844750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27"/>
          <p:cNvSpPr txBox="1">
            <a:spLocks noGrp="1"/>
          </p:cNvSpPr>
          <p:nvPr>
            <p:ph type="ctrTitle"/>
          </p:nvPr>
        </p:nvSpPr>
        <p:spPr>
          <a:xfrm>
            <a:off x="1045029" y="4925075"/>
            <a:ext cx="7924800" cy="15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a:r>
            <a:br>
              <a:rPr lang="en" dirty="0"/>
            </a:br>
            <a:r>
              <a:rPr lang="en" sz="4000" b="0" dirty="0">
                <a:solidFill>
                  <a:schemeClr val="lt1"/>
                </a:solidFill>
                <a:latin typeface="Barlow Condensed"/>
                <a:ea typeface="Barlow Condensed"/>
                <a:cs typeface="Barlow Condensed"/>
                <a:sym typeface="Barlow Condensed"/>
              </a:rPr>
              <a:t>JOB DESCRIPTION</a:t>
            </a:r>
            <a:endParaRPr dirty="0"/>
          </a:p>
        </p:txBody>
      </p:sp>
      <p:sp>
        <p:nvSpPr>
          <p:cNvPr id="1064" name="Google Shape;1064;p27"/>
          <p:cNvSpPr txBox="1">
            <a:spLocks noGrp="1"/>
          </p:cNvSpPr>
          <p:nvPr>
            <p:ph type="subTitle" idx="1"/>
          </p:nvPr>
        </p:nvSpPr>
        <p:spPr>
          <a:xfrm>
            <a:off x="2082760" y="3301180"/>
            <a:ext cx="4892400" cy="142179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Presented by </a:t>
            </a:r>
            <a:br>
              <a:rPr lang="en-US" dirty="0" smtClean="0"/>
            </a:br>
            <a:r>
              <a:rPr lang="en-US" dirty="0" smtClean="0"/>
              <a:t>Nampally Sai </a:t>
            </a:r>
            <a:r>
              <a:rPr lang="en-US" dirty="0"/>
              <a:t>K</a:t>
            </a:r>
            <a:r>
              <a:rPr lang="en-US" dirty="0" smtClean="0"/>
              <a:t>iran </a:t>
            </a:r>
            <a:r>
              <a:rPr lang="en-US" dirty="0"/>
              <a:t>V</a:t>
            </a:r>
            <a:r>
              <a:rPr lang="en-US" dirty="0" smtClean="0"/>
              <a:t>arma</a:t>
            </a:r>
            <a:br>
              <a:rPr lang="en-US" dirty="0" smtClean="0"/>
            </a:br>
            <a:r>
              <a:rPr lang="en-US" dirty="0" err="1" smtClean="0"/>
              <a:t>Soham</a:t>
            </a:r>
            <a:r>
              <a:rPr lang="en-US" dirty="0" smtClean="0"/>
              <a:t> Wanker</a:t>
            </a:r>
            <a:br>
              <a:rPr lang="en-US" dirty="0" smtClean="0"/>
            </a:br>
            <a:r>
              <a:rPr lang="en-US" dirty="0" err="1" smtClean="0"/>
              <a:t>B.tech</a:t>
            </a:r>
            <a:r>
              <a:rPr lang="en-US" dirty="0" smtClean="0"/>
              <a:t> Smart manufacturing PDPDM IIITDMJ</a:t>
            </a:r>
            <a:br>
              <a:rPr lang="en-US" dirty="0" smtClean="0"/>
            </a:br>
            <a:r>
              <a:rPr lang="en-US" dirty="0" smtClean="0"/>
              <a:t>Mentor : </a:t>
            </a:r>
            <a:r>
              <a:rPr lang="en-US" dirty="0" err="1" smtClean="0"/>
              <a:t>Ankita</a:t>
            </a:r>
            <a:r>
              <a:rPr lang="en-US" dirty="0" smtClean="0"/>
              <a:t> Srivastava</a:t>
            </a:r>
            <a:endParaRPr dirty="0"/>
          </a:p>
        </p:txBody>
      </p:sp>
      <p:grpSp>
        <p:nvGrpSpPr>
          <p:cNvPr id="1065" name="Google Shape;1065;p27"/>
          <p:cNvGrpSpPr/>
          <p:nvPr/>
        </p:nvGrpSpPr>
        <p:grpSpPr>
          <a:xfrm>
            <a:off x="1117899" y="676118"/>
            <a:ext cx="438754" cy="772904"/>
            <a:chOff x="4950175" y="2998438"/>
            <a:chExt cx="88725" cy="156300"/>
          </a:xfrm>
        </p:grpSpPr>
        <p:sp>
          <p:nvSpPr>
            <p:cNvPr id="1066" name="Google Shape;1066;p27"/>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7"/>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7"/>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7"/>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7"/>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7"/>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7"/>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7"/>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7"/>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7"/>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7"/>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7"/>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7"/>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7"/>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7"/>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7"/>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7"/>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7"/>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7"/>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7"/>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7"/>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7"/>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7"/>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7"/>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7"/>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7"/>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7"/>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7"/>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7"/>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7"/>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7"/>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7"/>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7"/>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7"/>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7"/>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7"/>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27"/>
          <p:cNvGrpSpPr/>
          <p:nvPr/>
        </p:nvGrpSpPr>
        <p:grpSpPr>
          <a:xfrm>
            <a:off x="6143125" y="4405925"/>
            <a:ext cx="315575" cy="366750"/>
            <a:chOff x="6143125" y="4405925"/>
            <a:chExt cx="315575" cy="366750"/>
          </a:xfrm>
        </p:grpSpPr>
        <p:grpSp>
          <p:nvGrpSpPr>
            <p:cNvPr id="1104" name="Google Shape;1104;p27"/>
            <p:cNvGrpSpPr/>
            <p:nvPr/>
          </p:nvGrpSpPr>
          <p:grpSpPr>
            <a:xfrm>
              <a:off x="6351500" y="4405925"/>
              <a:ext cx="107200" cy="107175"/>
              <a:chOff x="4125350" y="1946513"/>
              <a:chExt cx="107200" cy="107175"/>
            </a:xfrm>
          </p:grpSpPr>
          <p:sp>
            <p:nvSpPr>
              <p:cNvPr id="1105" name="Google Shape;1105;p27"/>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7"/>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27"/>
            <p:cNvGrpSpPr/>
            <p:nvPr/>
          </p:nvGrpSpPr>
          <p:grpSpPr>
            <a:xfrm>
              <a:off x="6143125" y="4513100"/>
              <a:ext cx="107200" cy="107175"/>
              <a:chOff x="4125350" y="1946513"/>
              <a:chExt cx="107200" cy="107175"/>
            </a:xfrm>
          </p:grpSpPr>
          <p:sp>
            <p:nvSpPr>
              <p:cNvPr id="1108" name="Google Shape;1108;p27"/>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7"/>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27"/>
            <p:cNvGrpSpPr/>
            <p:nvPr/>
          </p:nvGrpSpPr>
          <p:grpSpPr>
            <a:xfrm>
              <a:off x="6295525" y="4665500"/>
              <a:ext cx="107200" cy="107175"/>
              <a:chOff x="4125350" y="1946513"/>
              <a:chExt cx="107200" cy="107175"/>
            </a:xfrm>
          </p:grpSpPr>
          <p:sp>
            <p:nvSpPr>
              <p:cNvPr id="1111" name="Google Shape;1111;p27"/>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7"/>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9577" y="223323"/>
            <a:ext cx="4338766" cy="2944864"/>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8628" y="507015"/>
            <a:ext cx="8033657" cy="4085772"/>
          </a:xfrm>
        </p:spPr>
        <p:txBody>
          <a:bodyPr/>
          <a:lstStyle/>
          <a:p>
            <a:r>
              <a:rPr lang="en-IN" sz="1600" dirty="0" smtClean="0"/>
              <a:t>Completing </a:t>
            </a:r>
            <a:r>
              <a:rPr lang="en-IN" sz="1600" dirty="0"/>
              <a:t>the report "Industry 4.0 - Smart Manufacturing in India" has been a transformative journey filled with profound insights and growth. Our heartfelt gratitude extends to the Bureau of Indian Standards (BIS) for offering us this enlightening internship opportunity. We are profoundly thankful for the guidance and mentorship of </a:t>
            </a:r>
            <a:r>
              <a:rPr lang="en-IN" sz="1600" dirty="0" err="1"/>
              <a:t>Dr.</a:t>
            </a:r>
            <a:r>
              <a:rPr lang="en-IN" sz="1600" dirty="0"/>
              <a:t> </a:t>
            </a:r>
            <a:r>
              <a:rPr lang="en-IN" sz="1600" dirty="0" err="1"/>
              <a:t>Ankita</a:t>
            </a:r>
            <a:r>
              <a:rPr lang="en-IN" sz="1600" dirty="0"/>
              <a:t> Srivastava, Scientist-D, Department of LITD, BIS, whose unwavering support shaped our research direction.</a:t>
            </a:r>
            <a:br>
              <a:rPr lang="en-IN" sz="1600" dirty="0"/>
            </a:br>
            <a:r>
              <a:rPr lang="en-IN" sz="1600" dirty="0"/>
              <a:t/>
            </a:r>
            <a:br>
              <a:rPr lang="en-IN" sz="1600" dirty="0"/>
            </a:br>
            <a:r>
              <a:rPr lang="en-IN" sz="1600" dirty="0"/>
              <a:t>We sincerely appreciate the Indian Institute of Science (</a:t>
            </a:r>
            <a:r>
              <a:rPr lang="en-IN" sz="1600" dirty="0" err="1"/>
              <a:t>IISc</a:t>
            </a:r>
            <a:r>
              <a:rPr lang="en-IN" sz="1600" dirty="0"/>
              <a:t>) Bangalore and Schneider Electric for their cooperation during our enlightening visits. Special thanks to </a:t>
            </a:r>
            <a:r>
              <a:rPr lang="en-IN" sz="1600" dirty="0" err="1"/>
              <a:t>Prof.</a:t>
            </a:r>
            <a:r>
              <a:rPr lang="en-IN" sz="1600" dirty="0"/>
              <a:t> </a:t>
            </a:r>
            <a:r>
              <a:rPr lang="en-IN" sz="1600" dirty="0" err="1"/>
              <a:t>Amaresh</a:t>
            </a:r>
            <a:r>
              <a:rPr lang="en-IN" sz="1600" dirty="0"/>
              <a:t> </a:t>
            </a:r>
            <a:r>
              <a:rPr lang="en-IN" sz="1600" dirty="0" err="1"/>
              <a:t>Chakrabarti</a:t>
            </a:r>
            <a:r>
              <a:rPr lang="en-IN" sz="1600" dirty="0"/>
              <a:t> for the enlightening visit to the Industry 4.0 Research facility. Our gratitude also goes to </a:t>
            </a:r>
            <a:r>
              <a:rPr lang="en-IN" sz="1600" dirty="0" err="1"/>
              <a:t>Chidanand</a:t>
            </a:r>
            <a:r>
              <a:rPr lang="en-IN" sz="1600" dirty="0"/>
              <a:t> </a:t>
            </a:r>
            <a:r>
              <a:rPr lang="en-IN" sz="1600" dirty="0" err="1"/>
              <a:t>Burji</a:t>
            </a:r>
            <a:r>
              <a:rPr lang="en-IN" sz="1600" dirty="0"/>
              <a:t> for facilitating our insightful visit to Schneider Electric's innovative factory.</a:t>
            </a:r>
            <a:br>
              <a:rPr lang="en-IN" sz="1600" dirty="0"/>
            </a:br>
            <a:r>
              <a:rPr lang="en-IN" sz="1600" dirty="0"/>
              <a:t/>
            </a:r>
            <a:br>
              <a:rPr lang="en-IN" sz="1600" dirty="0"/>
            </a:br>
            <a:r>
              <a:rPr lang="en-IN" sz="1600" dirty="0"/>
              <a:t>Lastly, heartfelt appreciation to our families, friends, and colleagues for their steadfast support. This report is a testament to the collaborative efforts of many, contributing to the realization of this </a:t>
            </a:r>
            <a:r>
              <a:rPr lang="en-IN" sz="1600" dirty="0" err="1"/>
              <a:t>endeavor</a:t>
            </a:r>
            <a:r>
              <a:rPr lang="en-IN" sz="1600" dirty="0"/>
              <a:t>.</a:t>
            </a:r>
          </a:p>
        </p:txBody>
      </p:sp>
      <p:sp>
        <p:nvSpPr>
          <p:cNvPr id="3" name="Title 2"/>
          <p:cNvSpPr>
            <a:spLocks noGrp="1"/>
          </p:cNvSpPr>
          <p:nvPr>
            <p:ph type="title" idx="2"/>
          </p:nvPr>
        </p:nvSpPr>
        <p:spPr>
          <a:xfrm>
            <a:off x="1861307" y="0"/>
            <a:ext cx="5421085" cy="507015"/>
          </a:xfrm>
        </p:spPr>
        <p:txBody>
          <a:bodyPr/>
          <a:lstStyle/>
          <a:p>
            <a:r>
              <a:rPr lang="en-IN" sz="3000" b="1" dirty="0"/>
              <a:t>Acknowledgments</a:t>
            </a:r>
          </a:p>
        </p:txBody>
      </p:sp>
      <p:sp>
        <p:nvSpPr>
          <p:cNvPr id="4" name="Subtitle 3"/>
          <p:cNvSpPr>
            <a:spLocks noGrp="1"/>
          </p:cNvSpPr>
          <p:nvPr>
            <p:ph type="subTitle" idx="1"/>
          </p:nvPr>
        </p:nvSpPr>
        <p:spPr/>
        <p:txBody>
          <a:bodyPr/>
          <a:lstStyle/>
          <a:p>
            <a:r>
              <a:rPr lang="en-IN" sz="100" dirty="0" smtClean="0"/>
              <a:t>.</a:t>
            </a:r>
            <a:endParaRPr lang="en-IN" sz="100" dirty="0"/>
          </a:p>
        </p:txBody>
      </p:sp>
    </p:spTree>
    <p:extLst>
      <p:ext uri="{BB962C8B-B14F-4D97-AF65-F5344CB8AC3E}">
        <p14:creationId xmlns:p14="http://schemas.microsoft.com/office/powerpoint/2010/main" val="20409310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28"/>
          <p:cNvSpPr txBox="1">
            <a:spLocks noGrp="1"/>
          </p:cNvSpPr>
          <p:nvPr>
            <p:ph type="title"/>
          </p:nvPr>
        </p:nvSpPr>
        <p:spPr>
          <a:xfrm>
            <a:off x="723014" y="0"/>
            <a:ext cx="503108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000" b="1" dirty="0" smtClean="0">
                <a:solidFill>
                  <a:schemeClr val="bg1"/>
                </a:solidFill>
              </a:rPr>
              <a:t>Purpose of this landscape study ?</a:t>
            </a:r>
            <a:endParaRPr sz="3000" b="1" dirty="0">
              <a:solidFill>
                <a:schemeClr val="bg1"/>
              </a:solidFill>
            </a:endParaRPr>
          </a:p>
        </p:txBody>
      </p:sp>
      <p:sp>
        <p:nvSpPr>
          <p:cNvPr id="1118" name="Google Shape;1118;p28"/>
          <p:cNvSpPr txBox="1">
            <a:spLocks noGrp="1"/>
          </p:cNvSpPr>
          <p:nvPr>
            <p:ph type="body" idx="1"/>
          </p:nvPr>
        </p:nvSpPr>
        <p:spPr>
          <a:xfrm>
            <a:off x="3982006" y="601053"/>
            <a:ext cx="4893991" cy="4070855"/>
          </a:xfrm>
          <a:prstGeom prst="rect">
            <a:avLst/>
          </a:prstGeom>
        </p:spPr>
        <p:txBody>
          <a:bodyPr spcFirstLastPara="1" wrap="square" lIns="91425" tIns="91425" rIns="91425" bIns="91425" anchor="t" anchorCtr="0">
            <a:noAutofit/>
          </a:bodyPr>
          <a:lstStyle/>
          <a:p>
            <a:r>
              <a:rPr lang="en-IN" dirty="0" smtClean="0"/>
              <a:t>This </a:t>
            </a:r>
            <a:r>
              <a:rPr lang="en-IN" dirty="0"/>
              <a:t>study facilitates a profound understanding of Industry 4.0's features, benefits, and implications, empowering Indian industries to make informed decisions in adopting cutting-edge technologies. It serves as a roadmap, showcasing how data-driven decision-making, human-machine collaboration, flexibility, and sustainability can drive enhanced productivity, efficiency, and competitiveness</a:t>
            </a:r>
            <a:r>
              <a:rPr lang="en-IN" dirty="0" smtClean="0"/>
              <a:t>.</a:t>
            </a:r>
          </a:p>
          <a:p>
            <a:endParaRPr lang="en-IN" dirty="0"/>
          </a:p>
          <a:p>
            <a:r>
              <a:rPr lang="en-IN" dirty="0"/>
              <a:t>Furthermore, the study's insights into government initiatives, academia-industry collaborations, stakeholder engagement, and global smart manufacturing trends equip Indian industries to align with national strategies and international standards. By adopting Industry 4.0 practices, Indian industries can modernize their operations, strengthen their global standing, and contribute to economic growth while paving the way for a sustainable and technologically empowered future.</a:t>
            </a:r>
          </a:p>
        </p:txBody>
      </p:sp>
      <p:sp>
        <p:nvSpPr>
          <p:cNvPr id="1120" name="Google Shape;1120;p28"/>
          <p:cNvSpPr txBox="1"/>
          <p:nvPr/>
        </p:nvSpPr>
        <p:spPr>
          <a:xfrm>
            <a:off x="620763" y="4010543"/>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sp>
        <p:nvSpPr>
          <p:cNvPr id="1121" name="Google Shape;1121;p28"/>
          <p:cNvSpPr txBox="1"/>
          <p:nvPr/>
        </p:nvSpPr>
        <p:spPr>
          <a:xfrm>
            <a:off x="4815588" y="4051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62548"/>
            <a:ext cx="3919870" cy="4480952"/>
          </a:xfrm>
          <a:prstGeom prst="rect">
            <a:avLst/>
          </a:prstGeom>
        </p:spPr>
      </p:pic>
    </p:spTree>
    <p:extLst>
      <p:ext uri="{BB962C8B-B14F-4D97-AF65-F5344CB8AC3E}">
        <p14:creationId xmlns:p14="http://schemas.microsoft.com/office/powerpoint/2010/main" val="1177923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28"/>
          <p:cNvSpPr txBox="1">
            <a:spLocks noGrp="1"/>
          </p:cNvSpPr>
          <p:nvPr>
            <p:ph type="title"/>
          </p:nvPr>
        </p:nvSpPr>
        <p:spPr>
          <a:xfrm>
            <a:off x="3487479" y="0"/>
            <a:ext cx="4837284"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000" b="1" dirty="0" smtClean="0">
                <a:solidFill>
                  <a:schemeClr val="bg1"/>
                </a:solidFill>
              </a:rPr>
              <a:t>W</a:t>
            </a:r>
            <a:r>
              <a:rPr lang="en" sz="3000" b="1" dirty="0" smtClean="0">
                <a:solidFill>
                  <a:schemeClr val="bg1"/>
                </a:solidFill>
              </a:rPr>
              <a:t>hat is industry 4.0 ? </a:t>
            </a:r>
            <a:endParaRPr sz="3000" b="1" dirty="0">
              <a:solidFill>
                <a:schemeClr val="bg1"/>
              </a:solidFill>
            </a:endParaRPr>
          </a:p>
        </p:txBody>
      </p:sp>
      <p:sp>
        <p:nvSpPr>
          <p:cNvPr id="1118" name="Google Shape;1118;p28"/>
          <p:cNvSpPr txBox="1">
            <a:spLocks noGrp="1"/>
          </p:cNvSpPr>
          <p:nvPr>
            <p:ph type="body" idx="1"/>
          </p:nvPr>
        </p:nvSpPr>
        <p:spPr>
          <a:xfrm>
            <a:off x="3982006" y="713795"/>
            <a:ext cx="4893991" cy="4070855"/>
          </a:xfrm>
          <a:prstGeom prst="rect">
            <a:avLst/>
          </a:prstGeom>
        </p:spPr>
        <p:txBody>
          <a:bodyPr spcFirstLastPara="1" wrap="square" lIns="91425" tIns="91425" rIns="91425" bIns="91425" anchor="t" anchorCtr="0">
            <a:noAutofit/>
          </a:bodyPr>
          <a:lstStyle/>
          <a:p>
            <a:pPr marL="0" lvl="0" indent="0">
              <a:buNone/>
            </a:pPr>
            <a:r>
              <a:rPr lang="en-IN" dirty="0"/>
              <a:t>Industry 4.0, often referred to as the fourth industrial revolution, is a transformative paradigm that revolutionizes manufacturing by integrating advanced digital technologies into every aspect of the production process. It encompasses automation, data exchange, </a:t>
            </a:r>
            <a:r>
              <a:rPr lang="en-IN" dirty="0" err="1"/>
              <a:t>IoT</a:t>
            </a:r>
            <a:r>
              <a:rPr lang="en-IN" dirty="0"/>
              <a:t> (Internet of Things), cloud computing, and AI (Artificial Intelligence), enabling interconnected and intelligent systems to communicate, </a:t>
            </a:r>
            <a:r>
              <a:rPr lang="en-IN" dirty="0" err="1"/>
              <a:t>analyze</a:t>
            </a:r>
            <a:r>
              <a:rPr lang="en-IN" dirty="0"/>
              <a:t>, and make decisions in real-time. </a:t>
            </a:r>
            <a:endParaRPr lang="en-IN" dirty="0" smtClean="0"/>
          </a:p>
          <a:p>
            <a:pPr marL="0" lvl="0" indent="0">
              <a:buNone/>
            </a:pPr>
            <a:endParaRPr lang="en-IN" dirty="0"/>
          </a:p>
          <a:p>
            <a:pPr marL="0" lvl="0" indent="0">
              <a:buNone/>
            </a:pPr>
            <a:r>
              <a:rPr lang="en-IN" dirty="0" smtClean="0"/>
              <a:t>Industry </a:t>
            </a:r>
            <a:r>
              <a:rPr lang="en-IN" dirty="0"/>
              <a:t>4.0 aims to enhance operational efficiency, productivity, and innovation, ushering in an era of smart factories and supply chains. It emphasizes the fusion of physical and digital realms, enabling seamless information exchange, predictive analytics, and decentralized decision-making. This revolution has the potential to reshape industries, create new business models, and optimize resource utilization, ultimately fostering agile, data-driven, and sustainable manufacturing ecosystems.</a:t>
            </a:r>
            <a:endParaRPr dirty="0"/>
          </a:p>
        </p:txBody>
      </p:sp>
      <p:sp>
        <p:nvSpPr>
          <p:cNvPr id="1120" name="Google Shape;1120;p28"/>
          <p:cNvSpPr txBox="1"/>
          <p:nvPr/>
        </p:nvSpPr>
        <p:spPr>
          <a:xfrm>
            <a:off x="620763" y="4010543"/>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sp>
        <p:nvSpPr>
          <p:cNvPr id="1121" name="Google Shape;1121;p28"/>
          <p:cNvSpPr txBox="1"/>
          <p:nvPr/>
        </p:nvSpPr>
        <p:spPr>
          <a:xfrm>
            <a:off x="4815588" y="4051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3820633" cy="5143500"/>
          </a:xfrm>
          <a:prstGeom prst="rect">
            <a:avLst/>
          </a:prstGeom>
        </p:spPr>
      </p:pic>
    </p:spTree>
    <p:extLst>
      <p:ext uri="{BB962C8B-B14F-4D97-AF65-F5344CB8AC3E}">
        <p14:creationId xmlns:p14="http://schemas.microsoft.com/office/powerpoint/2010/main" val="27790676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28"/>
          <p:cNvSpPr txBox="1">
            <a:spLocks noGrp="1"/>
          </p:cNvSpPr>
          <p:nvPr>
            <p:ph type="title"/>
          </p:nvPr>
        </p:nvSpPr>
        <p:spPr>
          <a:xfrm>
            <a:off x="620763" y="0"/>
            <a:ext cx="461045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000" b="1" dirty="0" smtClean="0">
                <a:solidFill>
                  <a:schemeClr val="bg1"/>
                </a:solidFill>
              </a:rPr>
              <a:t>Journey from I 1.0 to I 4.0</a:t>
            </a:r>
            <a:endParaRPr sz="3000" b="1" dirty="0">
              <a:solidFill>
                <a:schemeClr val="bg1"/>
              </a:solidFill>
            </a:endParaRPr>
          </a:p>
        </p:txBody>
      </p:sp>
      <p:sp>
        <p:nvSpPr>
          <p:cNvPr id="1118" name="Google Shape;1118;p28"/>
          <p:cNvSpPr txBox="1">
            <a:spLocks noGrp="1"/>
          </p:cNvSpPr>
          <p:nvPr>
            <p:ph type="body" idx="1"/>
          </p:nvPr>
        </p:nvSpPr>
        <p:spPr>
          <a:xfrm>
            <a:off x="386846" y="700255"/>
            <a:ext cx="4780577" cy="4126925"/>
          </a:xfrm>
          <a:prstGeom prst="rect">
            <a:avLst/>
          </a:prstGeom>
        </p:spPr>
        <p:txBody>
          <a:bodyPr spcFirstLastPara="1" wrap="square" lIns="91425" tIns="91425" rIns="91425" bIns="91425" anchor="t" anchorCtr="0">
            <a:noAutofit/>
          </a:bodyPr>
          <a:lstStyle/>
          <a:p>
            <a:r>
              <a:rPr lang="en-IN" dirty="0"/>
              <a:t>The industrial revolution began in the late 18th century with the invention of steam engines, which allowed for mass production and mechanization of factories. This was followed by the second industrial revolution in the late 19th century, characterized by the rise of electricity and assembly lines. The third industrial revolution, also known as the digital revolution, occurred in the late 20th century with the advent of computers and automation</a:t>
            </a:r>
            <a:r>
              <a:rPr lang="en-IN" dirty="0" smtClean="0"/>
              <a:t>.</a:t>
            </a:r>
          </a:p>
          <a:p>
            <a:endParaRPr lang="en-IN" dirty="0"/>
          </a:p>
          <a:p>
            <a:r>
              <a:rPr lang="en-IN" dirty="0"/>
              <a:t>Industry 4.0 is the next step in this evolution of manufacturing, characterized by cyber-physical systems that integrate physical and digital technologies. It involves the use of sensors, big data analytics, and machine learning to optimize production processes and create smart factories. Industry 4.0 has the potential to transform the manufacturing industry in ways that were previously unimaginable.</a:t>
            </a:r>
          </a:p>
          <a:p>
            <a:pPr marL="0" lvl="0" indent="0" algn="l" rtl="0">
              <a:spcBef>
                <a:spcPts val="0"/>
              </a:spcBef>
              <a:spcAft>
                <a:spcPts val="0"/>
              </a:spcAft>
              <a:buNone/>
            </a:pPr>
            <a:endParaRPr dirty="0"/>
          </a:p>
        </p:txBody>
      </p:sp>
      <p:sp>
        <p:nvSpPr>
          <p:cNvPr id="1120" name="Google Shape;1120;p28"/>
          <p:cNvSpPr txBox="1"/>
          <p:nvPr/>
        </p:nvSpPr>
        <p:spPr>
          <a:xfrm>
            <a:off x="620763" y="4010543"/>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sp>
        <p:nvSpPr>
          <p:cNvPr id="1121" name="Google Shape;1121;p28"/>
          <p:cNvSpPr txBox="1"/>
          <p:nvPr/>
        </p:nvSpPr>
        <p:spPr>
          <a:xfrm>
            <a:off x="4815588" y="4051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9190" y="0"/>
            <a:ext cx="3834809" cy="5143500"/>
          </a:xfrm>
          <a:prstGeom prst="rect">
            <a:avLst/>
          </a:prstGeom>
        </p:spPr>
      </p:pic>
    </p:spTree>
    <p:extLst>
      <p:ext uri="{BB962C8B-B14F-4D97-AF65-F5344CB8AC3E}">
        <p14:creationId xmlns:p14="http://schemas.microsoft.com/office/powerpoint/2010/main" val="39062476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28"/>
          <p:cNvSpPr txBox="1">
            <a:spLocks noGrp="1"/>
          </p:cNvSpPr>
          <p:nvPr>
            <p:ph type="title"/>
          </p:nvPr>
        </p:nvSpPr>
        <p:spPr>
          <a:xfrm>
            <a:off x="401024" y="163033"/>
            <a:ext cx="4270214" cy="572700"/>
          </a:xfrm>
          <a:prstGeom prst="rect">
            <a:avLst/>
          </a:prstGeom>
        </p:spPr>
        <p:txBody>
          <a:bodyPr spcFirstLastPara="1" wrap="square" lIns="91425" tIns="91425" rIns="91425" bIns="91425" anchor="t" anchorCtr="0">
            <a:noAutofit/>
          </a:bodyPr>
          <a:lstStyle/>
          <a:p>
            <a:pPr lvl="0"/>
            <a:r>
              <a:rPr lang="en-IN" sz="2600" b="1" dirty="0">
                <a:solidFill>
                  <a:schemeClr val="bg1"/>
                </a:solidFill>
              </a:rPr>
              <a:t>Key Features of Industry 4.0: </a:t>
            </a:r>
            <a:r>
              <a:rPr lang="en-IN" sz="2600" b="1" dirty="0">
                <a:solidFill>
                  <a:schemeClr val="accent1">
                    <a:lumMod val="95000"/>
                  </a:schemeClr>
                </a:solidFill>
              </a:rPr>
              <a:t/>
            </a:r>
            <a:br>
              <a:rPr lang="en-IN" sz="2600" b="1" dirty="0">
                <a:solidFill>
                  <a:schemeClr val="accent1">
                    <a:lumMod val="95000"/>
                  </a:schemeClr>
                </a:solidFill>
              </a:rPr>
            </a:br>
            <a:r>
              <a:rPr lang="en-IN" sz="2600" dirty="0">
                <a:solidFill>
                  <a:schemeClr val="accent1">
                    <a:lumMod val="95000"/>
                  </a:schemeClr>
                </a:solidFill>
              </a:rPr>
              <a:t/>
            </a:r>
            <a:br>
              <a:rPr lang="en-IN" sz="2600" dirty="0">
                <a:solidFill>
                  <a:schemeClr val="accent1">
                    <a:lumMod val="95000"/>
                  </a:schemeClr>
                </a:solidFill>
              </a:rPr>
            </a:br>
            <a:endParaRPr sz="2600" b="1" dirty="0">
              <a:solidFill>
                <a:schemeClr val="bg1"/>
              </a:solidFill>
            </a:endParaRPr>
          </a:p>
        </p:txBody>
      </p:sp>
      <p:sp>
        <p:nvSpPr>
          <p:cNvPr id="1118" name="Google Shape;1118;p28"/>
          <p:cNvSpPr txBox="1">
            <a:spLocks noGrp="1"/>
          </p:cNvSpPr>
          <p:nvPr>
            <p:ph type="body" idx="1"/>
          </p:nvPr>
        </p:nvSpPr>
        <p:spPr>
          <a:xfrm>
            <a:off x="1020297" y="735733"/>
            <a:ext cx="3012988" cy="4153837"/>
          </a:xfrm>
          <a:prstGeom prst="rect">
            <a:avLst/>
          </a:prstGeom>
        </p:spPr>
        <p:txBody>
          <a:bodyPr spcFirstLastPara="1" wrap="square" lIns="91425" tIns="91425" rIns="91425" bIns="91425" anchor="t" anchorCtr="0">
            <a:noAutofit/>
          </a:bodyPr>
          <a:lstStyle/>
          <a:p>
            <a:r>
              <a:rPr lang="en-IN" sz="1600" b="1" dirty="0" smtClean="0"/>
              <a:t>Automation</a:t>
            </a:r>
          </a:p>
          <a:p>
            <a:r>
              <a:rPr lang="en-IN" sz="1600" b="1" dirty="0" smtClean="0"/>
              <a:t>Digitization</a:t>
            </a:r>
          </a:p>
          <a:p>
            <a:r>
              <a:rPr lang="en-IN" sz="1600" b="1" dirty="0" smtClean="0"/>
              <a:t>Interoperability</a:t>
            </a:r>
          </a:p>
          <a:p>
            <a:r>
              <a:rPr lang="en-IN" sz="1600" b="1" dirty="0" smtClean="0"/>
              <a:t>Real-time Control</a:t>
            </a:r>
          </a:p>
          <a:p>
            <a:r>
              <a:rPr lang="en-IN" sz="1600" b="1" dirty="0" smtClean="0"/>
              <a:t>Sustainability</a:t>
            </a:r>
            <a:endParaRPr lang="en-IN" dirty="0"/>
          </a:p>
          <a:p>
            <a:r>
              <a:rPr lang="en-IN" sz="1600" b="1" dirty="0"/>
              <a:t>Data </a:t>
            </a:r>
            <a:r>
              <a:rPr lang="en-IN" sz="1600" b="1" dirty="0" smtClean="0"/>
              <a:t>Autonomy</a:t>
            </a:r>
          </a:p>
          <a:p>
            <a:r>
              <a:rPr lang="en-IN" sz="1600" b="1" dirty="0" smtClean="0"/>
              <a:t>Resilience /Adaptability</a:t>
            </a:r>
          </a:p>
          <a:p>
            <a:r>
              <a:rPr lang="en-IN" sz="1600" b="1" dirty="0" smtClean="0"/>
              <a:t>Transparency</a:t>
            </a:r>
          </a:p>
          <a:p>
            <a:r>
              <a:rPr lang="en-IN" sz="1600" b="1" dirty="0" smtClean="0"/>
              <a:t>Predictability</a:t>
            </a:r>
          </a:p>
          <a:p>
            <a:r>
              <a:rPr lang="en-IN" sz="1600" b="1" dirty="0" smtClean="0"/>
              <a:t>Efficiency</a:t>
            </a:r>
          </a:p>
          <a:p>
            <a:r>
              <a:rPr lang="en-IN" sz="1600" b="1" dirty="0" smtClean="0"/>
              <a:t>Vertical Integration</a:t>
            </a:r>
          </a:p>
          <a:p>
            <a:r>
              <a:rPr lang="en-IN" sz="1600" b="1" dirty="0" smtClean="0"/>
              <a:t>Through-Engineering</a:t>
            </a:r>
          </a:p>
          <a:p>
            <a:r>
              <a:rPr lang="en-IN" sz="1600" dirty="0" smtClean="0"/>
              <a:t>Exponential Technologies</a:t>
            </a:r>
            <a:endParaRPr dirty="0"/>
          </a:p>
        </p:txBody>
      </p:sp>
      <p:sp>
        <p:nvSpPr>
          <p:cNvPr id="1120" name="Google Shape;1120;p28"/>
          <p:cNvSpPr txBox="1"/>
          <p:nvPr/>
        </p:nvSpPr>
        <p:spPr>
          <a:xfrm>
            <a:off x="620763" y="4010543"/>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sp>
        <p:nvSpPr>
          <p:cNvPr id="1121" name="Google Shape;1121;p28"/>
          <p:cNvSpPr txBox="1"/>
          <p:nvPr/>
        </p:nvSpPr>
        <p:spPr>
          <a:xfrm>
            <a:off x="4815588" y="4051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762" y="0"/>
            <a:ext cx="4671237" cy="514350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28"/>
          <p:cNvSpPr txBox="1">
            <a:spLocks noGrp="1"/>
          </p:cNvSpPr>
          <p:nvPr>
            <p:ph type="title"/>
          </p:nvPr>
        </p:nvSpPr>
        <p:spPr>
          <a:xfrm>
            <a:off x="4004930" y="0"/>
            <a:ext cx="4319832" cy="572700"/>
          </a:xfrm>
          <a:prstGeom prst="rect">
            <a:avLst/>
          </a:prstGeom>
        </p:spPr>
        <p:txBody>
          <a:bodyPr spcFirstLastPara="1" wrap="square" lIns="91425" tIns="91425" rIns="91425" bIns="91425" anchor="t" anchorCtr="0">
            <a:noAutofit/>
          </a:bodyPr>
          <a:lstStyle/>
          <a:p>
            <a:pPr lvl="0"/>
            <a:r>
              <a:rPr lang="en-IN" sz="3200" b="1" dirty="0">
                <a:solidFill>
                  <a:schemeClr val="bg1"/>
                </a:solidFill>
              </a:rPr>
              <a:t>Key </a:t>
            </a:r>
            <a:r>
              <a:rPr lang="en-IN" sz="3200" b="1" dirty="0" smtClean="0">
                <a:solidFill>
                  <a:schemeClr val="bg1"/>
                </a:solidFill>
              </a:rPr>
              <a:t>Technologies 4.0 </a:t>
            </a:r>
            <a:r>
              <a:rPr lang="en-IN" sz="3200" b="1" dirty="0">
                <a:solidFill>
                  <a:schemeClr val="accent1">
                    <a:lumMod val="95000"/>
                  </a:schemeClr>
                </a:solidFill>
              </a:rPr>
              <a:t/>
            </a:r>
            <a:br>
              <a:rPr lang="en-IN" sz="3200" b="1" dirty="0">
                <a:solidFill>
                  <a:schemeClr val="accent1">
                    <a:lumMod val="95000"/>
                  </a:schemeClr>
                </a:solidFill>
              </a:rPr>
            </a:br>
            <a:r>
              <a:rPr lang="en-IN" sz="3200" dirty="0">
                <a:solidFill>
                  <a:schemeClr val="accent1">
                    <a:lumMod val="95000"/>
                  </a:schemeClr>
                </a:solidFill>
              </a:rPr>
              <a:t/>
            </a:r>
            <a:br>
              <a:rPr lang="en-IN" sz="3200" dirty="0">
                <a:solidFill>
                  <a:schemeClr val="accent1">
                    <a:lumMod val="95000"/>
                  </a:schemeClr>
                </a:solidFill>
              </a:rPr>
            </a:br>
            <a:endParaRPr sz="3000" b="1" dirty="0">
              <a:solidFill>
                <a:schemeClr val="bg1"/>
              </a:solidFill>
            </a:endParaRPr>
          </a:p>
        </p:txBody>
      </p:sp>
      <p:sp>
        <p:nvSpPr>
          <p:cNvPr id="1118" name="Google Shape;1118;p28"/>
          <p:cNvSpPr txBox="1">
            <a:spLocks noGrp="1"/>
          </p:cNvSpPr>
          <p:nvPr>
            <p:ph type="body" idx="1"/>
          </p:nvPr>
        </p:nvSpPr>
        <p:spPr>
          <a:xfrm>
            <a:off x="4217581" y="803533"/>
            <a:ext cx="4309731" cy="4087444"/>
          </a:xfrm>
          <a:prstGeom prst="rect">
            <a:avLst/>
          </a:prstGeom>
        </p:spPr>
        <p:txBody>
          <a:bodyPr spcFirstLastPara="1" wrap="square" lIns="91425" tIns="91425" rIns="91425" bIns="91425" anchor="t" anchorCtr="0">
            <a:noAutofit/>
          </a:bodyPr>
          <a:lstStyle/>
          <a:p>
            <a:r>
              <a:rPr lang="en-IN" dirty="0"/>
              <a:t>Artificial Intelligence (AI) and Machine Learning (ML)</a:t>
            </a:r>
          </a:p>
          <a:p>
            <a:r>
              <a:rPr lang="en-IN" dirty="0"/>
              <a:t>Robotics and Automation</a:t>
            </a:r>
          </a:p>
          <a:p>
            <a:r>
              <a:rPr lang="en-IN" dirty="0"/>
              <a:t>Augmented Reality (AR) and Virtual Reality (VR)</a:t>
            </a:r>
          </a:p>
          <a:p>
            <a:r>
              <a:rPr lang="en-IN" dirty="0"/>
              <a:t>Internet of Things (</a:t>
            </a:r>
            <a:r>
              <a:rPr lang="en-IN" dirty="0" err="1"/>
              <a:t>IoT</a:t>
            </a:r>
            <a:r>
              <a:rPr lang="en-IN" dirty="0"/>
              <a:t>) and Industrial </a:t>
            </a:r>
            <a:r>
              <a:rPr lang="en-IN" dirty="0" err="1"/>
              <a:t>IoT</a:t>
            </a:r>
            <a:r>
              <a:rPr lang="en-IN" dirty="0"/>
              <a:t> (</a:t>
            </a:r>
            <a:r>
              <a:rPr lang="en-IN" dirty="0" err="1"/>
              <a:t>IIoT</a:t>
            </a:r>
            <a:r>
              <a:rPr lang="en-IN" dirty="0"/>
              <a:t>)</a:t>
            </a:r>
          </a:p>
          <a:p>
            <a:r>
              <a:rPr lang="en-IN" dirty="0"/>
              <a:t>Cybersecurity</a:t>
            </a:r>
          </a:p>
          <a:p>
            <a:r>
              <a:rPr lang="en-IN" dirty="0"/>
              <a:t>Digital Twin</a:t>
            </a:r>
          </a:p>
          <a:p>
            <a:r>
              <a:rPr lang="en-IN" dirty="0"/>
              <a:t>Data Visualization and Dashboards</a:t>
            </a:r>
          </a:p>
          <a:p>
            <a:r>
              <a:rPr lang="en-IN" dirty="0"/>
              <a:t>Cyber-Physical Systems (CPS)</a:t>
            </a:r>
          </a:p>
          <a:p>
            <a:r>
              <a:rPr lang="en-IN" dirty="0"/>
              <a:t>Additive Manufacturing (3D Printing)</a:t>
            </a:r>
          </a:p>
          <a:p>
            <a:r>
              <a:rPr lang="en-IN" dirty="0"/>
              <a:t>Edge and Cloud Computing</a:t>
            </a:r>
          </a:p>
          <a:p>
            <a:r>
              <a:rPr lang="en-IN" dirty="0"/>
              <a:t>Big Data Analytics</a:t>
            </a:r>
          </a:p>
          <a:p>
            <a:r>
              <a:rPr lang="en-IN" dirty="0"/>
              <a:t>Autonomous </a:t>
            </a:r>
            <a:r>
              <a:rPr lang="en-IN" dirty="0" smtClean="0"/>
              <a:t>Systems</a:t>
            </a:r>
          </a:p>
          <a:p>
            <a:r>
              <a:rPr lang="en-IN" dirty="0" smtClean="0"/>
              <a:t>Predictive </a:t>
            </a:r>
            <a:r>
              <a:rPr lang="en-IN" dirty="0"/>
              <a:t>Maintenance Technologies</a:t>
            </a:r>
          </a:p>
          <a:p>
            <a:r>
              <a:rPr lang="en-IN" dirty="0"/>
              <a:t>Smart Materials</a:t>
            </a:r>
          </a:p>
          <a:p>
            <a:r>
              <a:rPr lang="en-IN" dirty="0" smtClean="0"/>
              <a:t>Human-Machine </a:t>
            </a:r>
            <a:r>
              <a:rPr lang="en-IN" dirty="0"/>
              <a:t>Interfaces (HMI)</a:t>
            </a:r>
          </a:p>
          <a:p>
            <a:endParaRPr lang="en-IN" dirty="0"/>
          </a:p>
          <a:p>
            <a:pPr marL="0" lvl="0" indent="0" algn="l" rtl="0">
              <a:spcBef>
                <a:spcPts val="0"/>
              </a:spcBef>
              <a:spcAft>
                <a:spcPts val="0"/>
              </a:spcAft>
              <a:buNone/>
            </a:pPr>
            <a:endParaRPr dirty="0"/>
          </a:p>
        </p:txBody>
      </p:sp>
      <p:sp>
        <p:nvSpPr>
          <p:cNvPr id="1120" name="Google Shape;1120;p28"/>
          <p:cNvSpPr txBox="1"/>
          <p:nvPr/>
        </p:nvSpPr>
        <p:spPr>
          <a:xfrm>
            <a:off x="620763" y="4010543"/>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lt1"/>
              </a:solidFill>
              <a:latin typeface="Barlow Condensed SemiBold"/>
              <a:ea typeface="Barlow Condensed SemiBold"/>
              <a:cs typeface="Barlow Condensed SemiBold"/>
              <a:sym typeface="Barlow Condensed SemiBold"/>
            </a:endParaRPr>
          </a:p>
        </p:txBody>
      </p:sp>
      <p:sp>
        <p:nvSpPr>
          <p:cNvPr id="1121" name="Google Shape;1121;p28"/>
          <p:cNvSpPr txBox="1"/>
          <p:nvPr/>
        </p:nvSpPr>
        <p:spPr>
          <a:xfrm>
            <a:off x="562565" y="3910033"/>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000" dirty="0" smtClean="0">
                <a:solidFill>
                  <a:schemeClr val="lt1"/>
                </a:solidFill>
                <a:latin typeface="Barlow Condensed SemiBold"/>
                <a:ea typeface="Barlow Condensed SemiBold"/>
                <a:cs typeface="Barlow Condensed SemiBold"/>
                <a:sym typeface="Barlow Condensed SemiBold"/>
              </a:rPr>
              <a:t>.</a:t>
            </a:r>
            <a:endParaRPr sz="1000" dirty="0">
              <a:solidFill>
                <a:schemeClr val="lt1"/>
              </a:solidFill>
              <a:latin typeface="Barlow Condensed SemiBold"/>
              <a:ea typeface="Barlow Condensed SemiBold"/>
              <a:cs typeface="Barlow Condensed SemiBold"/>
              <a:sym typeface="Barlow Condensed SemiBold"/>
            </a:endParaRPr>
          </a:p>
        </p:txBody>
      </p:sp>
      <p:sp>
        <p:nvSpPr>
          <p:cNvPr id="3" name="AutoShape 2" descr="Technologies for industry 4.0. | Download Scientific Diagra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4" descr="Technologies for industry 4.0. | Download Scientific Diagram"/>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004930" cy="5143500"/>
          </a:xfrm>
          <a:prstGeom prst="rect">
            <a:avLst/>
          </a:prstGeom>
        </p:spPr>
      </p:pic>
    </p:spTree>
    <p:extLst>
      <p:ext uri="{BB962C8B-B14F-4D97-AF65-F5344CB8AC3E}">
        <p14:creationId xmlns:p14="http://schemas.microsoft.com/office/powerpoint/2010/main" val="29293214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1149" name="Google Shape;1149;p30"/>
          <p:cNvSpPr txBox="1">
            <a:spLocks noGrp="1"/>
          </p:cNvSpPr>
          <p:nvPr>
            <p:ph type="title"/>
          </p:nvPr>
        </p:nvSpPr>
        <p:spPr>
          <a:xfrm>
            <a:off x="-461423" y="208726"/>
            <a:ext cx="6004800" cy="635743"/>
          </a:xfrm>
          <a:prstGeom prst="rect">
            <a:avLst/>
          </a:prstGeom>
        </p:spPr>
        <p:txBody>
          <a:bodyPr spcFirstLastPara="1" wrap="square" lIns="91425" tIns="91425" rIns="91425" bIns="91425" anchor="t" anchorCtr="0">
            <a:noAutofit/>
          </a:bodyPr>
          <a:lstStyle/>
          <a:p>
            <a:r>
              <a:rPr lang="en-IN" sz="2800" b="1" dirty="0">
                <a:solidFill>
                  <a:schemeClr val="bg1"/>
                </a:solidFill>
              </a:rPr>
              <a:t>Challenges and Risks of Industry </a:t>
            </a:r>
            <a:r>
              <a:rPr lang="en-IN" sz="2800" b="1" dirty="0" smtClean="0">
                <a:solidFill>
                  <a:schemeClr val="bg1"/>
                </a:solidFill>
              </a:rPr>
              <a:t>4.0</a:t>
            </a:r>
            <a:r>
              <a:rPr lang="en-IN" sz="2800" b="1" dirty="0">
                <a:solidFill>
                  <a:schemeClr val="bg1"/>
                </a:solidFill>
              </a:rPr>
              <a:t/>
            </a:r>
            <a:br>
              <a:rPr lang="en-IN" sz="2800" b="1" dirty="0">
                <a:solidFill>
                  <a:schemeClr val="bg1"/>
                </a:solidFill>
              </a:rPr>
            </a:br>
            <a:endParaRPr lang="en-IN" sz="2800" b="1" dirty="0">
              <a:solidFill>
                <a:schemeClr val="bg1"/>
              </a:solidFill>
            </a:endParaRPr>
          </a:p>
        </p:txBody>
      </p:sp>
      <p:sp>
        <p:nvSpPr>
          <p:cNvPr id="1150" name="Google Shape;1150;p30"/>
          <p:cNvSpPr txBox="1">
            <a:spLocks noGrp="1"/>
          </p:cNvSpPr>
          <p:nvPr>
            <p:ph type="subTitle" idx="1"/>
          </p:nvPr>
        </p:nvSpPr>
        <p:spPr>
          <a:xfrm>
            <a:off x="73591" y="949904"/>
            <a:ext cx="4961236" cy="2834846"/>
          </a:xfrm>
          <a:prstGeom prst="rect">
            <a:avLst/>
          </a:prstGeom>
        </p:spPr>
        <p:txBody>
          <a:bodyPr spcFirstLastPara="1" wrap="square" lIns="91425" tIns="91425" rIns="91425" bIns="91425" anchor="t" anchorCtr="0">
            <a:noAutofit/>
          </a:bodyPr>
          <a:lstStyle/>
          <a:p>
            <a:pPr algn="l">
              <a:buFont typeface="+mj-lt"/>
              <a:buAutoNum type="arabicPeriod"/>
            </a:pPr>
            <a:r>
              <a:rPr lang="en-IN" sz="1300" dirty="0" smtClean="0"/>
              <a:t>One </a:t>
            </a:r>
            <a:r>
              <a:rPr lang="en-IN" sz="1300" dirty="0"/>
              <a:t>of the major challenges associated with Industry 4.0 is cybersecurity threats. With the increasing use of connected devices and the internet of things (</a:t>
            </a:r>
            <a:r>
              <a:rPr lang="en-IN" sz="1300" dirty="0" err="1"/>
              <a:t>IoT</a:t>
            </a:r>
            <a:r>
              <a:rPr lang="en-IN" sz="1300" dirty="0"/>
              <a:t>), there is a greater risk of cyber attacks that can compromise sensitive data and disrupt operations. It is important for companies to implement robust security measures and stay up-to-date with the latest technologies to protect against these threats</a:t>
            </a:r>
            <a:r>
              <a:rPr lang="en-IN" sz="1300" dirty="0" smtClean="0"/>
              <a:t>.</a:t>
            </a:r>
          </a:p>
          <a:p>
            <a:pPr algn="l">
              <a:buFont typeface="+mj-lt"/>
              <a:buAutoNum type="arabicPeriod"/>
            </a:pPr>
            <a:endParaRPr lang="en-IN" sz="1300" dirty="0"/>
          </a:p>
          <a:p>
            <a:pPr algn="l">
              <a:buFont typeface="+mj-lt"/>
              <a:buAutoNum type="arabicPeriod"/>
            </a:pPr>
            <a:r>
              <a:rPr lang="en-IN" sz="1300" dirty="0"/>
              <a:t>Another challenge is job displacement. As automation and artificial intelligence become more prevalent in the manufacturing sector, there is a concern that many jobs will become obsolete. However, it is important to note that Industry 4.0 also creates new job opportunities, particularly in areas such as data analytics and machine learning.</a:t>
            </a:r>
          </a:p>
        </p:txBody>
      </p:sp>
      <p:grpSp>
        <p:nvGrpSpPr>
          <p:cNvPr id="1152" name="Google Shape;1152;p30"/>
          <p:cNvGrpSpPr/>
          <p:nvPr/>
        </p:nvGrpSpPr>
        <p:grpSpPr>
          <a:xfrm>
            <a:off x="4522375" y="4341025"/>
            <a:ext cx="315575" cy="366750"/>
            <a:chOff x="8558925" y="4522650"/>
            <a:chExt cx="315575" cy="366750"/>
          </a:xfrm>
        </p:grpSpPr>
        <p:grpSp>
          <p:nvGrpSpPr>
            <p:cNvPr id="1153" name="Google Shape;1153;p30"/>
            <p:cNvGrpSpPr/>
            <p:nvPr/>
          </p:nvGrpSpPr>
          <p:grpSpPr>
            <a:xfrm>
              <a:off x="8558925" y="4629825"/>
              <a:ext cx="107200" cy="107175"/>
              <a:chOff x="4125350" y="1946513"/>
              <a:chExt cx="107200" cy="107175"/>
            </a:xfrm>
          </p:grpSpPr>
          <p:sp>
            <p:nvSpPr>
              <p:cNvPr id="1154" name="Google Shape;1154;p3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30"/>
            <p:cNvGrpSpPr/>
            <p:nvPr/>
          </p:nvGrpSpPr>
          <p:grpSpPr>
            <a:xfrm>
              <a:off x="8711325" y="4782225"/>
              <a:ext cx="107200" cy="107175"/>
              <a:chOff x="4125350" y="1946513"/>
              <a:chExt cx="107200" cy="107175"/>
            </a:xfrm>
          </p:grpSpPr>
          <p:sp>
            <p:nvSpPr>
              <p:cNvPr id="1157" name="Google Shape;1157;p3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30"/>
            <p:cNvGrpSpPr/>
            <p:nvPr/>
          </p:nvGrpSpPr>
          <p:grpSpPr>
            <a:xfrm>
              <a:off x="8767300" y="4522650"/>
              <a:ext cx="107200" cy="107175"/>
              <a:chOff x="4125350" y="1946513"/>
              <a:chExt cx="107200" cy="107175"/>
            </a:xfrm>
          </p:grpSpPr>
          <p:sp>
            <p:nvSpPr>
              <p:cNvPr id="1160" name="Google Shape;1160;p3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30"/>
          <p:cNvGrpSpPr/>
          <p:nvPr/>
        </p:nvGrpSpPr>
        <p:grpSpPr>
          <a:xfrm>
            <a:off x="7732699" y="299993"/>
            <a:ext cx="438754" cy="772904"/>
            <a:chOff x="4950175" y="2998438"/>
            <a:chExt cx="88725" cy="156300"/>
          </a:xfrm>
        </p:grpSpPr>
        <p:sp>
          <p:nvSpPr>
            <p:cNvPr id="1163" name="Google Shape;1163;p30"/>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0"/>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0"/>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0"/>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0"/>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0"/>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0"/>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0"/>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0"/>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0"/>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0"/>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0"/>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0"/>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0"/>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0"/>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0"/>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0"/>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0"/>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0"/>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0"/>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0"/>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0"/>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0"/>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0"/>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0"/>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0"/>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0"/>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0"/>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0"/>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0"/>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0"/>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0"/>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0"/>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0"/>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0"/>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0"/>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30"/>
          <p:cNvGrpSpPr/>
          <p:nvPr/>
        </p:nvGrpSpPr>
        <p:grpSpPr>
          <a:xfrm flipH="1">
            <a:off x="713213" y="3824384"/>
            <a:ext cx="361129" cy="3106418"/>
            <a:chOff x="6317900" y="1197313"/>
            <a:chExt cx="180700" cy="1554375"/>
          </a:xfrm>
        </p:grpSpPr>
        <p:sp>
          <p:nvSpPr>
            <p:cNvPr id="1200" name="Google Shape;1200;p30"/>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0"/>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0"/>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0"/>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0"/>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0"/>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5152" y="0"/>
            <a:ext cx="3908848" cy="51435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Software Developer Engineer Job Description by Slidesgo">
  <a:themeElements>
    <a:clrScheme name="Simple Light">
      <a:dk1>
        <a:srgbClr val="FFFFFF"/>
      </a:dk1>
      <a:lt1>
        <a:srgbClr val="FF5E8E"/>
      </a:lt1>
      <a:dk2>
        <a:srgbClr val="1E003F"/>
      </a:dk2>
      <a:lt2>
        <a:srgbClr val="A64D79"/>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915</TotalTime>
  <Words>2169</Words>
  <Application>Microsoft Office PowerPoint</Application>
  <PresentationFormat>On-screen Show (16:9)</PresentationFormat>
  <Paragraphs>191</Paragraphs>
  <Slides>18</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Montserrat</vt:lpstr>
      <vt:lpstr>Barlow Condensed SemiBold</vt:lpstr>
      <vt:lpstr>Barlow</vt:lpstr>
      <vt:lpstr>Barlow Condensed</vt:lpstr>
      <vt:lpstr>Roboto Condensed Light</vt:lpstr>
      <vt:lpstr>Software Developer Engineer Job Description by Slidesgo</vt:lpstr>
      <vt:lpstr>Landscape Study  Industry 4.0: Revolutionizing Manufacturing in India</vt:lpstr>
      <vt:lpstr> JOB DESCRIPTION</vt:lpstr>
      <vt:lpstr>Completing the report "Industry 4.0 - Smart Manufacturing in India" has been a transformative journey filled with profound insights and growth. Our heartfelt gratitude extends to the Bureau of Indian Standards (BIS) for offering us this enlightening internship opportunity. We are profoundly thankful for the guidance and mentorship of Dr. Ankita Srivastava, Scientist-D, Department of LITD, BIS, whose unwavering support shaped our research direction.  We sincerely appreciate the Indian Institute of Science (IISc) Bangalore and Schneider Electric for their cooperation during our enlightening visits. Special thanks to Prof. Amaresh Chakrabarti for the enlightening visit to the Industry 4.0 Research facility. Our gratitude also goes to Chidanand Burji for facilitating our insightful visit to Schneider Electric's innovative factory.  Lastly, heartfelt appreciation to our families, friends, and colleagues for their steadfast support. This report is a testament to the collaborative efforts of many, contributing to the realization of this endeavor.</vt:lpstr>
      <vt:lpstr>Purpose of this landscape study ?</vt:lpstr>
      <vt:lpstr>What is industry 4.0 ? </vt:lpstr>
      <vt:lpstr>Journey from I 1.0 to I 4.0</vt:lpstr>
      <vt:lpstr>Key Features of Industry 4.0:   </vt:lpstr>
      <vt:lpstr>Key Technologies 4.0   </vt:lpstr>
      <vt:lpstr>Challenges and Risks of Industry 4.0 </vt:lpstr>
      <vt:lpstr>What is the Position of indian Industries</vt:lpstr>
      <vt:lpstr>Case Studies</vt:lpstr>
      <vt:lpstr>Government Initiatives to Promote Industry 4.0 in India</vt:lpstr>
      <vt:lpstr>Government Initiatives to Promote Industry 4.0 in India</vt:lpstr>
      <vt:lpstr>.</vt:lpstr>
      <vt:lpstr>. </vt:lpstr>
      <vt:lpstr>Import Potential of Industry 4.0 in India</vt:lpstr>
      <vt:lpstr>PowerPoint Presentation</vt:lpstr>
      <vt:lpstr>N. Sai kiran Varma &amp; Soham Wanker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DEVELOPER ENGINEER  JOB DESCRIPTION</dc:title>
  <dc:creator>sai kiran varma</dc:creator>
  <cp:lastModifiedBy>sai kiran varma</cp:lastModifiedBy>
  <cp:revision>31</cp:revision>
  <dcterms:modified xsi:type="dcterms:W3CDTF">2023-08-21T11:33:17Z</dcterms:modified>
</cp:coreProperties>
</file>